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53"/>
  </p:notesMasterIdLst>
  <p:sldIdLst>
    <p:sldId id="854" r:id="rId5"/>
    <p:sldId id="1233" r:id="rId6"/>
    <p:sldId id="532" r:id="rId7"/>
    <p:sldId id="1235" r:id="rId8"/>
    <p:sldId id="1119" r:id="rId9"/>
    <p:sldId id="861" r:id="rId10"/>
    <p:sldId id="456" r:id="rId11"/>
    <p:sldId id="862" r:id="rId12"/>
    <p:sldId id="837" r:id="rId13"/>
    <p:sldId id="279" r:id="rId14"/>
    <p:sldId id="839" r:id="rId15"/>
    <p:sldId id="1237" r:id="rId16"/>
    <p:sldId id="1266" r:id="rId17"/>
    <p:sldId id="863" r:id="rId18"/>
    <p:sldId id="613" r:id="rId19"/>
    <p:sldId id="1023" r:id="rId20"/>
    <p:sldId id="1236" r:id="rId21"/>
    <p:sldId id="1262" r:id="rId22"/>
    <p:sldId id="1122" r:id="rId23"/>
    <p:sldId id="1076" r:id="rId24"/>
    <p:sldId id="1230" r:id="rId25"/>
    <p:sldId id="1263" r:id="rId26"/>
    <p:sldId id="1188" r:id="rId27"/>
    <p:sldId id="991" r:id="rId28"/>
    <p:sldId id="1231" r:id="rId29"/>
    <p:sldId id="1264" r:id="rId30"/>
    <p:sldId id="1161" r:id="rId31"/>
    <p:sldId id="1052" r:id="rId32"/>
    <p:sldId id="967" r:id="rId33"/>
    <p:sldId id="1265" r:id="rId34"/>
    <p:sldId id="587" r:id="rId35"/>
    <p:sldId id="1024" r:id="rId36"/>
    <p:sldId id="907" r:id="rId37"/>
    <p:sldId id="1026" r:id="rId38"/>
    <p:sldId id="1021" r:id="rId39"/>
    <p:sldId id="1022" r:id="rId40"/>
    <p:sldId id="1174" r:id="rId41"/>
    <p:sldId id="1261" r:id="rId42"/>
    <p:sldId id="1171" r:id="rId43"/>
    <p:sldId id="1186" r:id="rId44"/>
    <p:sldId id="1187" r:id="rId45"/>
    <p:sldId id="927" r:id="rId46"/>
    <p:sldId id="1184" r:id="rId47"/>
    <p:sldId id="865" r:id="rId48"/>
    <p:sldId id="848" r:id="rId49"/>
    <p:sldId id="892" r:id="rId50"/>
    <p:sldId id="894" r:id="rId51"/>
    <p:sldId id="289" r:id="rId52"/>
  </p:sldIdLst>
  <p:sldSz cx="17338675" cy="9753600"/>
  <p:notesSz cx="6858000" cy="9144000"/>
  <p:embeddedFontLst>
    <p:embeddedFont>
      <p:font typeface="Yu Gothic UI Semibold" panose="020B0700000000000000" pitchFamily="34" charset="-128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OCR A Extended" panose="02010509020102010303" pitchFamily="50" charset="0"/>
      <p:regular r:id="rId59"/>
    </p:embeddedFont>
    <p:embeddedFont>
      <p:font typeface="Open Sans ExtraBold" panose="020B0604020202020204" charset="0"/>
      <p:bold r:id="rId60"/>
      <p:boldItalic r:id="rId61"/>
    </p:embeddedFont>
    <p:embeddedFont>
      <p:font typeface="Segoe UI Semibold" panose="020B0702040204020203" pitchFamily="34" charset="0"/>
      <p:bold r:id="rId62"/>
      <p:boldItalic r:id="rId63"/>
    </p:embeddedFont>
    <p:embeddedFont>
      <p:font typeface="UGent Panno Text" panose="02000506040000040003" pitchFamily="2" charset="0"/>
      <p:regular r:id="rId64"/>
    </p:embeddedFont>
    <p:embeddedFont>
      <p:font typeface="UGent Panno Text Normal" panose="020B0604020202020204" charset="0"/>
      <p:regular r:id="rId65"/>
      <p:bold r:id="rId66"/>
    </p:embeddedFont>
    <p:embeddedFont>
      <p:font typeface="UGent Panno Text SemiBold" panose="02000706040000040003" pitchFamily="2" charset="0"/>
      <p:bold r:id="rId67"/>
    </p:embeddedFont>
    <p:embeddedFont>
      <p:font typeface="UGent Panno Text SemiLight" panose="02000406040000040003" pitchFamily="2" charset="0"/>
      <p:regular r:id="rId68"/>
    </p:embeddedFont>
  </p:embeddedFontLst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9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Standaert" initials="LS" lastIdx="6" clrIdx="0">
    <p:extLst>
      <p:ext uri="{19B8F6BF-5375-455C-9EA6-DF929625EA0E}">
        <p15:presenceInfo xmlns:p15="http://schemas.microsoft.com/office/powerpoint/2012/main" userId="S::lauralucia.standaert@ugent.be::57751787-d58b-49ec-bf32-1c6c653d8c17" providerId="AD"/>
      </p:ext>
    </p:extLst>
  </p:cmAuthor>
  <p:cmAuthor id="2" name="Stefanie De Bodt" initials="SDB" lastIdx="1" clrIdx="1">
    <p:extLst>
      <p:ext uri="{19B8F6BF-5375-455C-9EA6-DF929625EA0E}">
        <p15:presenceInfo xmlns:p15="http://schemas.microsoft.com/office/powerpoint/2012/main" userId="S-1-5-21-4030456262-320625612-449655040-311337" providerId="AD"/>
      </p:ext>
    </p:extLst>
  </p:cmAuthor>
  <p:cmAuthor id="3" name="Laura Standaert" initials="LS [2]" lastIdx="4" clrIdx="2">
    <p:extLst>
      <p:ext uri="{19B8F6BF-5375-455C-9EA6-DF929625EA0E}">
        <p15:presenceInfo xmlns:p15="http://schemas.microsoft.com/office/powerpoint/2012/main" userId="S-1-5-21-4030456262-320625612-449655040-287416" providerId="AD"/>
      </p:ext>
    </p:extLst>
  </p:cmAuthor>
  <p:cmAuthor id="4" name="Stefanie De Bodt" initials="SB" lastIdx="2" clrIdx="3">
    <p:extLst>
      <p:ext uri="{19B8F6BF-5375-455C-9EA6-DF929625EA0E}">
        <p15:presenceInfo xmlns:p15="http://schemas.microsoft.com/office/powerpoint/2012/main" userId="S::stefanie.debodt@ugent.be::1356c8e2-e336-4a3c-9bed-644cfa7a38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1E64C8"/>
    <a:srgbClr val="97D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73991" autoAdjust="0"/>
  </p:normalViewPr>
  <p:slideViewPr>
    <p:cSldViewPr snapToGrid="0">
      <p:cViewPr varScale="1">
        <p:scale>
          <a:sx n="58" d="100"/>
          <a:sy n="58" d="100"/>
        </p:scale>
        <p:origin x="545" y="34"/>
      </p:cViewPr>
      <p:guideLst>
        <p:guide orient="horz" pos="3049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7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Standaert" userId="57751787-d58b-49ec-bf32-1c6c653d8c17" providerId="ADAL" clId="{640FEA98-0DE9-4C21-8C11-F3BC24CE29CA}"/>
    <pc:docChg chg="custSel addSld delSld modSld sldOrd">
      <pc:chgData name="Laura Standaert" userId="57751787-d58b-49ec-bf32-1c6c653d8c17" providerId="ADAL" clId="{640FEA98-0DE9-4C21-8C11-F3BC24CE29CA}" dt="2022-11-09T09:43:21.483" v="194" actId="20577"/>
      <pc:docMkLst>
        <pc:docMk/>
      </pc:docMkLst>
      <pc:sldChg chg="modSp">
        <pc:chgData name="Laura Standaert" userId="57751787-d58b-49ec-bf32-1c6c653d8c17" providerId="ADAL" clId="{640FEA98-0DE9-4C21-8C11-F3BC24CE29CA}" dt="2022-11-09T09:35:06.418" v="117" actId="20577"/>
        <pc:sldMkLst>
          <pc:docMk/>
          <pc:sldMk cId="2300581258" sldId="532"/>
        </pc:sldMkLst>
        <pc:spChg chg="mod">
          <ac:chgData name="Laura Standaert" userId="57751787-d58b-49ec-bf32-1c6c653d8c17" providerId="ADAL" clId="{640FEA98-0DE9-4C21-8C11-F3BC24CE29CA}" dt="2022-11-09T09:35:06.418" v="117" actId="20577"/>
          <ac:spMkLst>
            <pc:docMk/>
            <pc:sldMk cId="2300581258" sldId="532"/>
            <ac:spMk id="7" creationId="{00000000-0000-0000-0000-000000000000}"/>
          </ac:spMkLst>
        </pc:spChg>
      </pc:sldChg>
      <pc:sldChg chg="addSp delSp modSp">
        <pc:chgData name="Laura Standaert" userId="57751787-d58b-49ec-bf32-1c6c653d8c17" providerId="ADAL" clId="{640FEA98-0DE9-4C21-8C11-F3BC24CE29CA}" dt="2022-11-09T09:37:43.998" v="134" actId="478"/>
        <pc:sldMkLst>
          <pc:docMk/>
          <pc:sldMk cId="1483666688" sldId="587"/>
        </pc:sldMkLst>
        <pc:spChg chg="del">
          <ac:chgData name="Laura Standaert" userId="57751787-d58b-49ec-bf32-1c6c653d8c17" providerId="ADAL" clId="{640FEA98-0DE9-4C21-8C11-F3BC24CE29CA}" dt="2022-11-09T09:37:43.998" v="134" actId="478"/>
          <ac:spMkLst>
            <pc:docMk/>
            <pc:sldMk cId="1483666688" sldId="587"/>
            <ac:spMk id="19" creationId="{16CE369A-F09B-3B47-9F4B-8A53BEEAF30B}"/>
          </ac:spMkLst>
        </pc:spChg>
        <pc:grpChg chg="mod">
          <ac:chgData name="Laura Standaert" userId="57751787-d58b-49ec-bf32-1c6c653d8c17" providerId="ADAL" clId="{640FEA98-0DE9-4C21-8C11-F3BC24CE29CA}" dt="2022-11-09T09:28:58.076" v="40" actId="1076"/>
          <ac:grpSpMkLst>
            <pc:docMk/>
            <pc:sldMk cId="1483666688" sldId="587"/>
            <ac:grpSpMk id="3" creationId="{66124ADE-9705-410F-AE3E-29FE2AC0CF9C}"/>
          </ac:grpSpMkLst>
        </pc:grpChg>
        <pc:picChg chg="add mod">
          <ac:chgData name="Laura Standaert" userId="57751787-d58b-49ec-bf32-1c6c653d8c17" providerId="ADAL" clId="{640FEA98-0DE9-4C21-8C11-F3BC24CE29CA}" dt="2022-11-09T09:29:07.632" v="42" actId="1076"/>
          <ac:picMkLst>
            <pc:docMk/>
            <pc:sldMk cId="1483666688" sldId="587"/>
            <ac:picMk id="5" creationId="{ED340EDB-6D65-4CB4-B6FB-9E41F707281E}"/>
          </ac:picMkLst>
        </pc:picChg>
        <pc:picChg chg="mod">
          <ac:chgData name="Laura Standaert" userId="57751787-d58b-49ec-bf32-1c6c653d8c17" providerId="ADAL" clId="{640FEA98-0DE9-4C21-8C11-F3BC24CE29CA}" dt="2022-11-09T09:29:15.465" v="43" actId="1076"/>
          <ac:picMkLst>
            <pc:docMk/>
            <pc:sldMk cId="1483666688" sldId="587"/>
            <ac:picMk id="36" creationId="{FF84F85E-0EE2-4E37-B118-1812FFCDCDC8}"/>
          </ac:picMkLst>
        </pc:picChg>
        <pc:picChg chg="mod">
          <ac:chgData name="Laura Standaert" userId="57751787-d58b-49ec-bf32-1c6c653d8c17" providerId="ADAL" clId="{640FEA98-0DE9-4C21-8C11-F3BC24CE29CA}" dt="2022-11-09T09:29:19.910" v="44" actId="1076"/>
          <ac:picMkLst>
            <pc:docMk/>
            <pc:sldMk cId="1483666688" sldId="587"/>
            <ac:picMk id="37" creationId="{57C55962-CDD5-4DE8-8EA4-7A49E20DB8E6}"/>
          </ac:picMkLst>
        </pc:picChg>
      </pc:sldChg>
      <pc:sldChg chg="modSp">
        <pc:chgData name="Laura Standaert" userId="57751787-d58b-49ec-bf32-1c6c653d8c17" providerId="ADAL" clId="{640FEA98-0DE9-4C21-8C11-F3BC24CE29CA}" dt="2022-11-09T09:34:47.373" v="98" actId="20577"/>
        <pc:sldMkLst>
          <pc:docMk/>
          <pc:sldMk cId="3909376160" sldId="854"/>
        </pc:sldMkLst>
        <pc:spChg chg="mod">
          <ac:chgData name="Laura Standaert" userId="57751787-d58b-49ec-bf32-1c6c653d8c17" providerId="ADAL" clId="{640FEA98-0DE9-4C21-8C11-F3BC24CE29CA}" dt="2022-11-09T09:34:47.373" v="98" actId="20577"/>
          <ac:spMkLst>
            <pc:docMk/>
            <pc:sldMk cId="3909376160" sldId="854"/>
            <ac:spMk id="17" creationId="{00000000-0000-0000-0000-000000000000}"/>
          </ac:spMkLst>
        </pc:spChg>
      </pc:sldChg>
      <pc:sldChg chg="modSp">
        <pc:chgData name="Laura Standaert" userId="57751787-d58b-49ec-bf32-1c6c653d8c17" providerId="ADAL" clId="{640FEA98-0DE9-4C21-8C11-F3BC24CE29CA}" dt="2022-11-09T09:24:19.545" v="28" actId="20577"/>
        <pc:sldMkLst>
          <pc:docMk/>
          <pc:sldMk cId="714285987" sldId="862"/>
        </pc:sldMkLst>
        <pc:spChg chg="mod">
          <ac:chgData name="Laura Standaert" userId="57751787-d58b-49ec-bf32-1c6c653d8c17" providerId="ADAL" clId="{640FEA98-0DE9-4C21-8C11-F3BC24CE29CA}" dt="2022-11-09T09:24:19.545" v="28" actId="20577"/>
          <ac:spMkLst>
            <pc:docMk/>
            <pc:sldMk cId="714285987" sldId="862"/>
            <ac:spMk id="5" creationId="{61695747-7704-46B2-8178-CD68803D6506}"/>
          </ac:spMkLst>
        </pc:spChg>
      </pc:sldChg>
      <pc:sldChg chg="modSp">
        <pc:chgData name="Laura Standaert" userId="57751787-d58b-49ec-bf32-1c6c653d8c17" providerId="ADAL" clId="{640FEA98-0DE9-4C21-8C11-F3BC24CE29CA}" dt="2022-11-09T09:42:57.745" v="177" actId="20577"/>
        <pc:sldMkLst>
          <pc:docMk/>
          <pc:sldMk cId="850748056" sldId="892"/>
        </pc:sldMkLst>
        <pc:spChg chg="mod">
          <ac:chgData name="Laura Standaert" userId="57751787-d58b-49ec-bf32-1c6c653d8c17" providerId="ADAL" clId="{640FEA98-0DE9-4C21-8C11-F3BC24CE29CA}" dt="2022-11-09T09:42:57.745" v="177" actId="20577"/>
          <ac:spMkLst>
            <pc:docMk/>
            <pc:sldMk cId="850748056" sldId="892"/>
            <ac:spMk id="37" creationId="{AB00672D-202C-40FE-8EDC-B5BB3F59A7B1}"/>
          </ac:spMkLst>
        </pc:spChg>
      </pc:sldChg>
      <pc:sldChg chg="modSp">
        <pc:chgData name="Laura Standaert" userId="57751787-d58b-49ec-bf32-1c6c653d8c17" providerId="ADAL" clId="{640FEA98-0DE9-4C21-8C11-F3BC24CE29CA}" dt="2022-11-09T09:43:21.483" v="194" actId="20577"/>
        <pc:sldMkLst>
          <pc:docMk/>
          <pc:sldMk cId="1252977124" sldId="894"/>
        </pc:sldMkLst>
        <pc:spChg chg="mod">
          <ac:chgData name="Laura Standaert" userId="57751787-d58b-49ec-bf32-1c6c653d8c17" providerId="ADAL" clId="{640FEA98-0DE9-4C21-8C11-F3BC24CE29CA}" dt="2022-11-09T09:43:21.483" v="194" actId="20577"/>
          <ac:spMkLst>
            <pc:docMk/>
            <pc:sldMk cId="1252977124" sldId="894"/>
            <ac:spMk id="10" creationId="{C1506527-1D24-47D7-841F-CA80D60F891C}"/>
          </ac:spMkLst>
        </pc:spChg>
      </pc:sldChg>
      <pc:sldChg chg="addSp delSp modSp">
        <pc:chgData name="Laura Standaert" userId="57751787-d58b-49ec-bf32-1c6c653d8c17" providerId="ADAL" clId="{640FEA98-0DE9-4C21-8C11-F3BC24CE29CA}" dt="2022-11-09T09:32:52.594" v="68" actId="1076"/>
        <pc:sldMkLst>
          <pc:docMk/>
          <pc:sldMk cId="3974924145" sldId="1174"/>
        </pc:sldMkLst>
        <pc:picChg chg="del">
          <ac:chgData name="Laura Standaert" userId="57751787-d58b-49ec-bf32-1c6c653d8c17" providerId="ADAL" clId="{640FEA98-0DE9-4C21-8C11-F3BC24CE29CA}" dt="2022-11-09T09:31:13.436" v="53" actId="478"/>
          <ac:picMkLst>
            <pc:docMk/>
            <pc:sldMk cId="3974924145" sldId="1174"/>
            <ac:picMk id="5" creationId="{1446D7EC-442E-4603-B2F1-FCB3DBBF7988}"/>
          </ac:picMkLst>
        </pc:picChg>
        <pc:picChg chg="del">
          <ac:chgData name="Laura Standaert" userId="57751787-d58b-49ec-bf32-1c6c653d8c17" providerId="ADAL" clId="{640FEA98-0DE9-4C21-8C11-F3BC24CE29CA}" dt="2022-11-09T09:31:08.821" v="51" actId="478"/>
          <ac:picMkLst>
            <pc:docMk/>
            <pc:sldMk cId="3974924145" sldId="1174"/>
            <ac:picMk id="6" creationId="{4F98FD3A-7A5C-4783-BD8C-24F946E942F1}"/>
          </ac:picMkLst>
        </pc:picChg>
        <pc:picChg chg="del">
          <ac:chgData name="Laura Standaert" userId="57751787-d58b-49ec-bf32-1c6c653d8c17" providerId="ADAL" clId="{640FEA98-0DE9-4C21-8C11-F3BC24CE29CA}" dt="2022-11-09T09:31:09.555" v="52" actId="478"/>
          <ac:picMkLst>
            <pc:docMk/>
            <pc:sldMk cId="3974924145" sldId="1174"/>
            <ac:picMk id="7" creationId="{9FB5A850-F23E-4838-B543-3E80CB230C83}"/>
          </ac:picMkLst>
        </pc:picChg>
        <pc:picChg chg="add mod">
          <ac:chgData name="Laura Standaert" userId="57751787-d58b-49ec-bf32-1c6c653d8c17" providerId="ADAL" clId="{640FEA98-0DE9-4C21-8C11-F3BC24CE29CA}" dt="2022-11-09T09:31:25.890" v="58" actId="1076"/>
          <ac:picMkLst>
            <pc:docMk/>
            <pc:sldMk cId="3974924145" sldId="1174"/>
            <ac:picMk id="10" creationId="{96E70251-7E83-4BA2-9064-894096D64307}"/>
          </ac:picMkLst>
        </pc:picChg>
        <pc:picChg chg="add mod">
          <ac:chgData name="Laura Standaert" userId="57751787-d58b-49ec-bf32-1c6c653d8c17" providerId="ADAL" clId="{640FEA98-0DE9-4C21-8C11-F3BC24CE29CA}" dt="2022-11-09T09:31:56.401" v="62" actId="1076"/>
          <ac:picMkLst>
            <pc:docMk/>
            <pc:sldMk cId="3974924145" sldId="1174"/>
            <ac:picMk id="12" creationId="{F822D8D1-79CB-4242-950A-F5BDB5F531B6}"/>
          </ac:picMkLst>
        </pc:picChg>
        <pc:picChg chg="add mod">
          <ac:chgData name="Laura Standaert" userId="57751787-d58b-49ec-bf32-1c6c653d8c17" providerId="ADAL" clId="{640FEA98-0DE9-4C21-8C11-F3BC24CE29CA}" dt="2022-11-09T09:32:32.495" v="65" actId="1076"/>
          <ac:picMkLst>
            <pc:docMk/>
            <pc:sldMk cId="3974924145" sldId="1174"/>
            <ac:picMk id="14" creationId="{792D0260-EB3E-4F6F-AFAB-7353CF307973}"/>
          </ac:picMkLst>
        </pc:picChg>
        <pc:picChg chg="add mod">
          <ac:chgData name="Laura Standaert" userId="57751787-d58b-49ec-bf32-1c6c653d8c17" providerId="ADAL" clId="{640FEA98-0DE9-4C21-8C11-F3BC24CE29CA}" dt="2022-11-09T09:32:52.594" v="68" actId="1076"/>
          <ac:picMkLst>
            <pc:docMk/>
            <pc:sldMk cId="3974924145" sldId="1174"/>
            <ac:picMk id="16" creationId="{2080FF30-F11F-4841-96D4-9151CBBAA898}"/>
          </ac:picMkLst>
        </pc:picChg>
      </pc:sldChg>
      <pc:sldChg chg="modSp">
        <pc:chgData name="Laura Standaert" userId="57751787-d58b-49ec-bf32-1c6c653d8c17" providerId="ADAL" clId="{640FEA98-0DE9-4C21-8C11-F3BC24CE29CA}" dt="2022-11-09T09:36:47.458" v="133" actId="20577"/>
        <pc:sldMkLst>
          <pc:docMk/>
          <pc:sldMk cId="997800546" sldId="1233"/>
        </pc:sldMkLst>
        <pc:spChg chg="mod">
          <ac:chgData name="Laura Standaert" userId="57751787-d58b-49ec-bf32-1c6c653d8c17" providerId="ADAL" clId="{640FEA98-0DE9-4C21-8C11-F3BC24CE29CA}" dt="2022-11-09T09:36:47.458" v="133" actId="20577"/>
          <ac:spMkLst>
            <pc:docMk/>
            <pc:sldMk cId="997800546" sldId="1233"/>
            <ac:spMk id="3" creationId="{C4688316-3356-4DCB-93C4-D4209ABFEF48}"/>
          </ac:spMkLst>
        </pc:spChg>
      </pc:sldChg>
      <pc:sldChg chg="add ord delCm">
        <pc:chgData name="Laura Standaert" userId="57751787-d58b-49ec-bf32-1c6c653d8c17" providerId="ADAL" clId="{640FEA98-0DE9-4C21-8C11-F3BC24CE29CA}" dt="2022-11-09T09:35:44.967" v="121"/>
        <pc:sldMkLst>
          <pc:docMk/>
          <pc:sldMk cId="2843157224" sldId="1235"/>
        </pc:sldMkLst>
      </pc:sldChg>
      <pc:sldChg chg="add">
        <pc:chgData name="Laura Standaert" userId="57751787-d58b-49ec-bf32-1c6c653d8c17" providerId="ADAL" clId="{640FEA98-0DE9-4C21-8C11-F3BC24CE29CA}" dt="2022-11-09T09:26:49.442" v="34"/>
        <pc:sldMkLst>
          <pc:docMk/>
          <pc:sldMk cId="2518407569" sldId="1236"/>
        </pc:sldMkLst>
      </pc:sldChg>
      <pc:sldChg chg="add ord">
        <pc:chgData name="Laura Standaert" userId="57751787-d58b-49ec-bf32-1c6c653d8c17" providerId="ADAL" clId="{640FEA98-0DE9-4C21-8C11-F3BC24CE29CA}" dt="2022-11-09T09:36:28.302" v="123"/>
        <pc:sldMkLst>
          <pc:docMk/>
          <pc:sldMk cId="4249908152" sldId="1237"/>
        </pc:sldMkLst>
      </pc:sldChg>
    </pc:docChg>
  </pc:docChgLst>
  <pc:docChgLst>
    <pc:chgData name="Laura Standaert" userId="57751787-d58b-49ec-bf32-1c6c653d8c17" providerId="ADAL" clId="{E2F01036-0D9D-47EC-B28A-715567BCFAE3}"/>
    <pc:docChg chg="addSld delSld modSld sldOrd">
      <pc:chgData name="Laura Standaert" userId="57751787-d58b-49ec-bf32-1c6c653d8c17" providerId="ADAL" clId="{E2F01036-0D9D-47EC-B28A-715567BCFAE3}" dt="2022-12-01T14:34:10.958" v="64" actId="20577"/>
      <pc:docMkLst>
        <pc:docMk/>
      </pc:docMkLst>
      <pc:sldChg chg="modSp add">
        <pc:chgData name="Laura Standaert" userId="57751787-d58b-49ec-bf32-1c6c653d8c17" providerId="ADAL" clId="{E2F01036-0D9D-47EC-B28A-715567BCFAE3}" dt="2022-12-01T14:34:10.958" v="64" actId="20577"/>
        <pc:sldMkLst>
          <pc:docMk/>
          <pc:sldMk cId="4282446803" sldId="289"/>
        </pc:sldMkLst>
        <pc:spChg chg="mod">
          <ac:chgData name="Laura Standaert" userId="57751787-d58b-49ec-bf32-1c6c653d8c17" providerId="ADAL" clId="{E2F01036-0D9D-47EC-B28A-715567BCFAE3}" dt="2022-12-01T14:34:10.958" v="64" actId="20577"/>
          <ac:spMkLst>
            <pc:docMk/>
            <pc:sldMk cId="4282446803" sldId="289"/>
            <ac:spMk id="7" creationId="{76ECFEE9-B54C-40ED-B48D-62A343019B40}"/>
          </ac:spMkLst>
        </pc:spChg>
      </pc:sldChg>
      <pc:sldChg chg="del modTransition">
        <pc:chgData name="Laura Standaert" userId="57751787-d58b-49ec-bf32-1c6c653d8c17" providerId="ADAL" clId="{E2F01036-0D9D-47EC-B28A-715567BCFAE3}" dt="2022-12-01T13:39:19.931" v="47" actId="2696"/>
        <pc:sldMkLst>
          <pc:docMk/>
          <pc:sldMk cId="1340510656" sldId="466"/>
        </pc:sldMkLst>
      </pc:sldChg>
      <pc:sldChg chg="add modAnim">
        <pc:chgData name="Laura Standaert" userId="57751787-d58b-49ec-bf32-1c6c653d8c17" providerId="ADAL" clId="{E2F01036-0D9D-47EC-B28A-715567BCFAE3}" dt="2022-11-29T08:48:56.629" v="6"/>
        <pc:sldMkLst>
          <pc:docMk/>
          <pc:sldMk cId="1084168344" sldId="613"/>
        </pc:sldMkLst>
      </pc:sldChg>
      <pc:sldChg chg="addSp modSp">
        <pc:chgData name="Laura Standaert" userId="57751787-d58b-49ec-bf32-1c6c653d8c17" providerId="ADAL" clId="{E2F01036-0D9D-47EC-B28A-715567BCFAE3}" dt="2022-11-29T08:47:06.003" v="2" actId="207"/>
        <pc:sldMkLst>
          <pc:docMk/>
          <pc:sldMk cId="3768351026" sldId="839"/>
        </pc:sldMkLst>
        <pc:spChg chg="mod">
          <ac:chgData name="Laura Standaert" userId="57751787-d58b-49ec-bf32-1c6c653d8c17" providerId="ADAL" clId="{E2F01036-0D9D-47EC-B28A-715567BCFAE3}" dt="2022-11-29T08:47:06.003" v="2" actId="207"/>
          <ac:spMkLst>
            <pc:docMk/>
            <pc:sldMk cId="3768351026" sldId="839"/>
            <ac:spMk id="2" creationId="{D5E74680-C60D-4F36-BA99-CA9B91B9530F}"/>
          </ac:spMkLst>
        </pc:spChg>
        <pc:spChg chg="add">
          <ac:chgData name="Laura Standaert" userId="57751787-d58b-49ec-bf32-1c6c653d8c17" providerId="ADAL" clId="{E2F01036-0D9D-47EC-B28A-715567BCFAE3}" dt="2022-11-29T08:45:40.266" v="0"/>
          <ac:spMkLst>
            <pc:docMk/>
            <pc:sldMk cId="3768351026" sldId="839"/>
            <ac:spMk id="8" creationId="{AA6B30CF-3455-4A9B-B45C-C80A99B34C9C}"/>
          </ac:spMkLst>
        </pc:spChg>
      </pc:sldChg>
      <pc:sldChg chg="del modTransition">
        <pc:chgData name="Laura Standaert" userId="57751787-d58b-49ec-bf32-1c6c653d8c17" providerId="ADAL" clId="{E2F01036-0D9D-47EC-B28A-715567BCFAE3}" dt="2022-12-01T13:39:22.603" v="48" actId="2696"/>
        <pc:sldMkLst>
          <pc:docMk/>
          <pc:sldMk cId="3492359507" sldId="890"/>
        </pc:sldMkLst>
      </pc:sldChg>
      <pc:sldChg chg="modSp">
        <pc:chgData name="Laura Standaert" userId="57751787-d58b-49ec-bf32-1c6c653d8c17" providerId="ADAL" clId="{E2F01036-0D9D-47EC-B28A-715567BCFAE3}" dt="2022-12-01T13:39:12.928" v="44" actId="20577"/>
        <pc:sldMkLst>
          <pc:docMk/>
          <pc:sldMk cId="850748056" sldId="892"/>
        </pc:sldMkLst>
        <pc:spChg chg="mod">
          <ac:chgData name="Laura Standaert" userId="57751787-d58b-49ec-bf32-1c6c653d8c17" providerId="ADAL" clId="{E2F01036-0D9D-47EC-B28A-715567BCFAE3}" dt="2022-12-01T13:39:12.928" v="44" actId="20577"/>
          <ac:spMkLst>
            <pc:docMk/>
            <pc:sldMk cId="850748056" sldId="892"/>
            <ac:spMk id="37" creationId="{AB00672D-202C-40FE-8EDC-B5BB3F59A7B1}"/>
          </ac:spMkLst>
        </pc:spChg>
      </pc:sldChg>
      <pc:sldChg chg="del modTransition">
        <pc:chgData name="Laura Standaert" userId="57751787-d58b-49ec-bf32-1c6c653d8c17" providerId="ADAL" clId="{E2F01036-0D9D-47EC-B28A-715567BCFAE3}" dt="2022-12-01T13:39:17.888" v="45" actId="2696"/>
        <pc:sldMkLst>
          <pc:docMk/>
          <pc:sldMk cId="3579853155" sldId="893"/>
        </pc:sldMkLst>
      </pc:sldChg>
      <pc:sldChg chg="del modTransition">
        <pc:chgData name="Laura Standaert" userId="57751787-d58b-49ec-bf32-1c6c653d8c17" providerId="ADAL" clId="{E2F01036-0D9D-47EC-B28A-715567BCFAE3}" dt="2022-12-01T13:39:18.989" v="46" actId="2696"/>
        <pc:sldMkLst>
          <pc:docMk/>
          <pc:sldMk cId="1136641712" sldId="933"/>
        </pc:sldMkLst>
      </pc:sldChg>
      <pc:sldChg chg="add modTransition">
        <pc:chgData name="Laura Standaert" userId="57751787-d58b-49ec-bf32-1c6c653d8c17" providerId="ADAL" clId="{E2F01036-0D9D-47EC-B28A-715567BCFAE3}" dt="2022-11-29T09:01:02.165" v="37"/>
        <pc:sldMkLst>
          <pc:docMk/>
          <pc:sldMk cId="1825583033" sldId="967"/>
        </pc:sldMkLst>
      </pc:sldChg>
      <pc:sldChg chg="modSp">
        <pc:chgData name="Laura Standaert" userId="57751787-d58b-49ec-bf32-1c6c653d8c17" providerId="ADAL" clId="{E2F01036-0D9D-47EC-B28A-715567BCFAE3}" dt="2022-11-29T08:50:19.182" v="8"/>
        <pc:sldMkLst>
          <pc:docMk/>
          <pc:sldMk cId="4169825969" sldId="1024"/>
        </pc:sldMkLst>
        <pc:spChg chg="mod">
          <ac:chgData name="Laura Standaert" userId="57751787-d58b-49ec-bf32-1c6c653d8c17" providerId="ADAL" clId="{E2F01036-0D9D-47EC-B28A-715567BCFAE3}" dt="2022-11-29T08:50:19.182" v="8"/>
          <ac:spMkLst>
            <pc:docMk/>
            <pc:sldMk cId="4169825969" sldId="1024"/>
            <ac:spMk id="36" creationId="{F597E64B-251D-4F23-B3E9-0A0CEA282E30}"/>
          </ac:spMkLst>
        </pc:spChg>
      </pc:sldChg>
      <pc:sldChg chg="add modTransition">
        <pc:chgData name="Laura Standaert" userId="57751787-d58b-49ec-bf32-1c6c653d8c17" providerId="ADAL" clId="{E2F01036-0D9D-47EC-B28A-715567BCFAE3}" dt="2022-11-29T09:00:57.744" v="36"/>
        <pc:sldMkLst>
          <pc:docMk/>
          <pc:sldMk cId="3907092893" sldId="1052"/>
        </pc:sldMkLst>
      </pc:sldChg>
      <pc:sldChg chg="add">
        <pc:chgData name="Laura Standaert" userId="57751787-d58b-49ec-bf32-1c6c653d8c17" providerId="ADAL" clId="{E2F01036-0D9D-47EC-B28A-715567BCFAE3}" dt="2022-11-29T08:51:15.611" v="9"/>
        <pc:sldMkLst>
          <pc:docMk/>
          <pc:sldMk cId="337603816" sldId="1261"/>
        </pc:sldMkLst>
      </pc:sldChg>
      <pc:sldChg chg="addSp modSp add">
        <pc:chgData name="Laura Standaert" userId="57751787-d58b-49ec-bf32-1c6c653d8c17" providerId="ADAL" clId="{E2F01036-0D9D-47EC-B28A-715567BCFAE3}" dt="2022-11-29T08:57:45.519" v="17" actId="207"/>
        <pc:sldMkLst>
          <pc:docMk/>
          <pc:sldMk cId="1789398623" sldId="1262"/>
        </pc:sldMkLst>
        <pc:spChg chg="add mod">
          <ac:chgData name="Laura Standaert" userId="57751787-d58b-49ec-bf32-1c6c653d8c17" providerId="ADAL" clId="{E2F01036-0D9D-47EC-B28A-715567BCFAE3}" dt="2022-11-29T08:55:23.005" v="11" actId="11529"/>
          <ac:spMkLst>
            <pc:docMk/>
            <pc:sldMk cId="1789398623" sldId="1262"/>
            <ac:spMk id="5" creationId="{BAB01750-AF20-4B42-AA41-05117A637FB7}"/>
          </ac:spMkLst>
        </pc:spChg>
        <pc:spChg chg="add">
          <ac:chgData name="Laura Standaert" userId="57751787-d58b-49ec-bf32-1c6c653d8c17" providerId="ADAL" clId="{E2F01036-0D9D-47EC-B28A-715567BCFAE3}" dt="2022-11-29T08:55:47.047" v="12"/>
          <ac:spMkLst>
            <pc:docMk/>
            <pc:sldMk cId="1789398623" sldId="1262"/>
            <ac:spMk id="8" creationId="{ECDFAA8B-145E-4303-99ED-5AC66F8F9016}"/>
          </ac:spMkLst>
        </pc:spChg>
        <pc:spChg chg="add mod">
          <ac:chgData name="Laura Standaert" userId="57751787-d58b-49ec-bf32-1c6c653d8c17" providerId="ADAL" clId="{E2F01036-0D9D-47EC-B28A-715567BCFAE3}" dt="2022-11-29T08:57:45.519" v="17" actId="207"/>
          <ac:spMkLst>
            <pc:docMk/>
            <pc:sldMk cId="1789398623" sldId="1262"/>
            <ac:spMk id="9" creationId="{48F54708-A369-47AB-9D2D-D5B7140114AD}"/>
          </ac:spMkLst>
        </pc:spChg>
      </pc:sldChg>
      <pc:sldChg chg="addSp add ord modAnim">
        <pc:chgData name="Laura Standaert" userId="57751787-d58b-49ec-bf32-1c6c653d8c17" providerId="ADAL" clId="{E2F01036-0D9D-47EC-B28A-715567BCFAE3}" dt="2022-11-29T08:58:38.699" v="19"/>
        <pc:sldMkLst>
          <pc:docMk/>
          <pc:sldMk cId="786271022" sldId="1263"/>
        </pc:sldMkLst>
        <pc:spChg chg="add">
          <ac:chgData name="Laura Standaert" userId="57751787-d58b-49ec-bf32-1c6c653d8c17" providerId="ADAL" clId="{E2F01036-0D9D-47EC-B28A-715567BCFAE3}" dt="2022-11-29T08:56:29.571" v="15"/>
          <ac:spMkLst>
            <pc:docMk/>
            <pc:sldMk cId="786271022" sldId="1263"/>
            <ac:spMk id="9" creationId="{AF4ECF97-7F8F-40C3-81D2-3D72D0DCC2B5}"/>
          </ac:spMkLst>
        </pc:spChg>
        <pc:spChg chg="add">
          <ac:chgData name="Laura Standaert" userId="57751787-d58b-49ec-bf32-1c6c653d8c17" providerId="ADAL" clId="{E2F01036-0D9D-47EC-B28A-715567BCFAE3}" dt="2022-11-29T08:58:17.990" v="18"/>
          <ac:spMkLst>
            <pc:docMk/>
            <pc:sldMk cId="786271022" sldId="1263"/>
            <ac:spMk id="10" creationId="{43858CD2-D3FB-48B3-AC56-0CDCB390D5B5}"/>
          </ac:spMkLst>
        </pc:spChg>
      </pc:sldChg>
      <pc:sldChg chg="modSp add ord">
        <pc:chgData name="Laura Standaert" userId="57751787-d58b-49ec-bf32-1c6c653d8c17" providerId="ADAL" clId="{E2F01036-0D9D-47EC-B28A-715567BCFAE3}" dt="2022-11-29T08:59:22.490" v="34" actId="20577"/>
        <pc:sldMkLst>
          <pc:docMk/>
          <pc:sldMk cId="3160089763" sldId="1264"/>
        </pc:sldMkLst>
        <pc:spChg chg="mod">
          <ac:chgData name="Laura Standaert" userId="57751787-d58b-49ec-bf32-1c6c653d8c17" providerId="ADAL" clId="{E2F01036-0D9D-47EC-B28A-715567BCFAE3}" dt="2022-11-29T08:59:22.490" v="34" actId="20577"/>
          <ac:spMkLst>
            <pc:docMk/>
            <pc:sldMk cId="3160089763" sldId="1264"/>
            <ac:spMk id="10" creationId="{43858CD2-D3FB-48B3-AC56-0CDCB390D5B5}"/>
          </ac:spMkLst>
        </pc:spChg>
      </pc:sldChg>
      <pc:sldChg chg="add">
        <pc:chgData name="Laura Standaert" userId="57751787-d58b-49ec-bf32-1c6c653d8c17" providerId="ADAL" clId="{E2F01036-0D9D-47EC-B28A-715567BCFAE3}" dt="2022-11-29T08:58:57.799" v="22"/>
        <pc:sldMkLst>
          <pc:docMk/>
          <pc:sldMk cId="934115252" sldId="1265"/>
        </pc:sldMkLst>
      </pc:sldChg>
      <pc:sldChg chg="addSp add">
        <pc:chgData name="Laura Standaert" userId="57751787-d58b-49ec-bf32-1c6c653d8c17" providerId="ADAL" clId="{E2F01036-0D9D-47EC-B28A-715567BCFAE3}" dt="2022-11-29T09:03:55.729" v="40"/>
        <pc:sldMkLst>
          <pc:docMk/>
          <pc:sldMk cId="2398206644" sldId="1266"/>
        </pc:sldMkLst>
        <pc:spChg chg="add">
          <ac:chgData name="Laura Standaert" userId="57751787-d58b-49ec-bf32-1c6c653d8c17" providerId="ADAL" clId="{E2F01036-0D9D-47EC-B28A-715567BCFAE3}" dt="2022-11-29T09:03:55.729" v="40"/>
          <ac:spMkLst>
            <pc:docMk/>
            <pc:sldMk cId="2398206644" sldId="1266"/>
            <ac:spMk id="6" creationId="{B0E1A527-0EC5-4BAC-8701-ECC6D7C19973}"/>
          </ac:spMkLst>
        </pc:spChg>
        <pc:picChg chg="add">
          <ac:chgData name="Laura Standaert" userId="57751787-d58b-49ec-bf32-1c6c653d8c17" providerId="ADAL" clId="{E2F01036-0D9D-47EC-B28A-715567BCFAE3}" dt="2022-11-29T09:03:35.616" v="39"/>
          <ac:picMkLst>
            <pc:docMk/>
            <pc:sldMk cId="2398206644" sldId="1266"/>
            <ac:picMk id="5" creationId="{F28D7D08-E370-4F27-890E-97E55186C5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313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49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BF47-99F1-4F50-BEA3-9CB4D499D385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260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9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233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a more generalized term, favored when the specific type of data storage entity is not known or is irrelevant to the context. The purpose of a data repository is to keep a certain population of data isolated so that it can be mined for greater insight or business intelligence or to be used for a specific reporting need.  (Informatica)</a:t>
            </a:r>
            <a:endParaRPr lang="nl-BE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7B981-9EFA-4809-AF3B-6E06049D59A5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463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7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145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dirty="0">
              <a:latin typeface="+mn-lt"/>
            </a:endParaRPr>
          </a:p>
          <a:p>
            <a:r>
              <a:rPr lang="en-US" sz="1300" dirty="0" err="1">
                <a:latin typeface="+mn-lt"/>
              </a:rPr>
              <a:t>Guid</a:t>
            </a:r>
            <a:r>
              <a:rPr lang="en-US" sz="1300" dirty="0">
                <a:latin typeface="+mn-lt"/>
              </a:rPr>
              <a:t>: registry service - </a:t>
            </a:r>
            <a:r>
              <a:rPr lang="en-US" sz="1300" dirty="0">
                <a:solidFill>
                  <a:schemeClr val="dk1"/>
                </a:solidFill>
                <a:latin typeface="UGent Panno Text" panose="02000506040000040003" pitchFamily="2" charset="0"/>
              </a:rPr>
              <a:t> cannot possibly assign the same identifier to different resources, or assign an identifier that has already been assigned via some other mechanism/</a:t>
            </a:r>
            <a:r>
              <a:rPr lang="en-US" sz="1300" dirty="0" err="1">
                <a:solidFill>
                  <a:schemeClr val="dk1"/>
                </a:solidFill>
                <a:latin typeface="UGent Panno Text" panose="02000506040000040003" pitchFamily="2" charset="0"/>
              </a:rPr>
              <a:t>organisation</a:t>
            </a:r>
            <a:r>
              <a:rPr lang="en-US" sz="1300" dirty="0">
                <a:solidFill>
                  <a:schemeClr val="dk1"/>
                </a:solidFill>
                <a:latin typeface="UGent Panno Text" panose="02000506040000040003" pitchFamily="2" charset="0"/>
              </a:rPr>
              <a:t>, </a:t>
            </a:r>
            <a:endParaRPr lang="nl-BE" sz="1500" b="1" dirty="0">
              <a:latin typeface="UGent Panno Text" panose="02000506040000040003" pitchFamily="2" charset="0"/>
            </a:endParaRPr>
          </a:p>
          <a:p>
            <a:endParaRPr lang="en-US" sz="1300" dirty="0">
              <a:latin typeface="+mn-lt"/>
            </a:endParaRPr>
          </a:p>
          <a:p>
            <a:endParaRPr lang="en-US" sz="1300" dirty="0">
              <a:latin typeface="+mn-lt"/>
            </a:endParaRPr>
          </a:p>
          <a:p>
            <a:r>
              <a:rPr lang="en-US" sz="1300" dirty="0">
                <a:latin typeface="+mn-lt"/>
              </a:rPr>
              <a:t>Who does the counting? A central authority?</a:t>
            </a:r>
          </a:p>
          <a:p>
            <a:r>
              <a:rPr lang="en-US" sz="1300" dirty="0">
                <a:latin typeface="+mn-lt"/>
              </a:rPr>
              <a:t>Who handles simultaneous requests and eliminates duplicates?</a:t>
            </a:r>
          </a:p>
          <a:p>
            <a:r>
              <a:rPr lang="en-US" sz="1300" dirty="0">
                <a:latin typeface="+mn-lt"/>
              </a:rPr>
              <a:t>Can IDs be shared between products? Is Social Security Number 1 different from ISBN 1?</a:t>
            </a:r>
          </a:p>
          <a:p>
            <a:r>
              <a:rPr lang="en-US" sz="1300" dirty="0">
                <a:latin typeface="+mn-lt"/>
              </a:rPr>
              <a:t>Can people guess what the next ID will be? How many IDs have been issued?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408949">
              <a:defRPr/>
            </a:pPr>
            <a:fld id="{539A0A48-EDB1-4AFE-B1B7-10CE2A416496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1408949">
                <a:defRPr/>
              </a:pPr>
              <a:t>19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037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5EF75-B92D-4FF1-8533-968E9C305A0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79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48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58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147F-ED97-47AF-A1B3-C82A179CF7F3}" type="datetime1">
              <a:rPr lang="nl-NL" smtClean="0"/>
              <a:t>1-12-2022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Logo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18" y="2275285"/>
            <a:ext cx="5462027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>
              <a:latin typeface="UGent Panno Text" panose="02000506040000040003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1-12-2022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399" y="1011602"/>
            <a:ext cx="7754938" cy="6908398"/>
          </a:xfrm>
          <a:solidFill>
            <a:srgbClr val="E9F0FA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rgbClr val="1E64C8"/>
                </a:solidFill>
                <a:latin typeface="UGent Panno Text" panose="02000506040000040003" pitchFamily="50" charset="0"/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238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1-12-2022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399" y="1011602"/>
            <a:ext cx="7754938" cy="6908398"/>
          </a:xfrm>
          <a:solidFill>
            <a:srgbClr val="FFD200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chemeClr val="bg1"/>
                </a:solidFill>
                <a:latin typeface="UGent Panno Text" panose="02000506040000040003" pitchFamily="50" charset="0"/>
                <a:cs typeface="Segoe UI Semibold" panose="020B0702040204020203" pitchFamily="34" charset="0"/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A4006D-72AE-4D60-860C-FBE6AB8C15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9301" y="1011603"/>
            <a:ext cx="7524974" cy="6908398"/>
          </a:xfrm>
        </p:spPr>
        <p:txBody>
          <a:bodyPr/>
          <a:lstStyle>
            <a:lvl1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1pPr>
            <a:lvl2pPr>
              <a:lnSpc>
                <a:spcPct val="120000"/>
              </a:lnSpc>
              <a:defRPr>
                <a:latin typeface="UGent Panno Text" panose="02000506040000040003" pitchFamily="50" charset="0"/>
              </a:defRPr>
            </a:lvl2pPr>
            <a:lvl3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55937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>
              <a:latin typeface="UGent Panno Text" panose="02000506040000040003" pitchFamily="50" charset="0"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2125481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  <a:latin typeface="UGent Panno Text" panose="02000506040000040003" pitchFamily="50" charset="0"/>
              </a:defRPr>
            </a:lvl1pPr>
          </a:lstStyle>
          <a:p>
            <a:pPr lvl="0"/>
            <a:r>
              <a:rPr lang="nl-NL"/>
              <a:t>Klik om de namen van </a:t>
            </a:r>
            <a:r>
              <a:rPr lang="nl-NL" err="1"/>
              <a:t>social</a:t>
            </a:r>
            <a:r>
              <a:rPr lang="nl-NL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9544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Klik om de gegevens van de presentator in te typen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>
              <a:latin typeface="UGent Panno Text" panose="02000506040000040003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 baseline="0">
                <a:solidFill>
                  <a:srgbClr val="FFD200"/>
                </a:solidFill>
                <a:latin typeface="UGent Panno Text" panose="02000506040000040003" pitchFamily="50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nl-BE" noProof="0"/>
              <a:t>Klik om de ondertitel / presentator / datum [</a:t>
            </a:r>
            <a:r>
              <a:rPr lang="nl-BE" noProof="0" err="1"/>
              <a:t>dd</a:t>
            </a:r>
            <a:r>
              <a:rPr lang="nl-BE" noProof="0"/>
              <a:t>-mm-</a:t>
            </a:r>
            <a:r>
              <a:rPr lang="nl-BE" noProof="0" err="1"/>
              <a:t>yyyy</a:t>
            </a:r>
            <a:r>
              <a:rPr lang="nl-BE" noProof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291074" y="270000"/>
            <a:ext cx="15183366" cy="540000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700"/>
              </a:lnSpc>
              <a:buNone/>
              <a:defRPr sz="1400" b="1" i="0" u="sng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2pPr>
          </a:lstStyle>
          <a:p>
            <a:pPr lvl="0"/>
            <a:r>
              <a:rPr lang="nl-BE" noProof="0"/>
              <a:t>Klik om de organisatie stijlen te bewerken</a:t>
            </a:r>
          </a:p>
          <a:p>
            <a:pPr lvl="1"/>
            <a:r>
              <a:rPr lang="nl-BE" noProof="0"/>
              <a:t>tweede niveau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 marL="85725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 marL="85725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 marL="85725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 marL="85725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Partnerlogo 4</a:t>
            </a:r>
          </a:p>
        </p:txBody>
      </p:sp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>
              <a:latin typeface="UGent Panno Text" panose="02000506040000040003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  <a:latin typeface="UGent Panno Text" panose="020005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defTabSz="457200">
              <a:lnSpc>
                <a:spcPct val="120000"/>
              </a:lnSpc>
              <a:spcAft>
                <a:spcPts val="800"/>
              </a:spcAft>
              <a:defRPr>
                <a:latin typeface="UGent Panno Text" panose="02000506040000040003" pitchFamily="50" charset="0"/>
              </a:defRPr>
            </a:lvl1pPr>
            <a:lvl2pPr>
              <a:lnSpc>
                <a:spcPct val="120000"/>
              </a:lnSpc>
              <a:spcAft>
                <a:spcPts val="800"/>
              </a:spcAft>
              <a:defRPr>
                <a:latin typeface="UGent Panno Text" panose="02000506040000040003" pitchFamily="50" charset="0"/>
              </a:defRPr>
            </a:lvl2pPr>
            <a:lvl3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3pPr>
            <a:lvl4pPr marL="2328863" indent="-550863" defTabSz="1912938">
              <a:lnSpc>
                <a:spcPct val="120000"/>
              </a:lnSpc>
              <a:tabLst/>
              <a:defRPr>
                <a:latin typeface="UGent Panno Text" panose="02000506040000040003" pitchFamily="50" charset="0"/>
              </a:defRPr>
            </a:lvl4pPr>
            <a:lvl5pPr marL="2962275" indent="-442913" defTabSz="457200">
              <a:lnSpc>
                <a:spcPct val="120000"/>
              </a:lnSpc>
              <a:buFont typeface="Arial" panose="020B0604020202020204" pitchFamily="34" charset="0"/>
              <a:buChar char="̶"/>
              <a:defRPr>
                <a:latin typeface="UGent Panno Text" panose="02000506040000040003" pitchFamily="50" charset="0"/>
              </a:defRPr>
            </a:lvl5pPr>
          </a:lstStyle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  <a:p>
            <a:pPr lvl="3"/>
            <a:r>
              <a:rPr lang="nl-BE" noProof="0" err="1"/>
              <a:t>Fourth</a:t>
            </a:r>
            <a:r>
              <a:rPr lang="nl-BE" noProof="0"/>
              <a:t> level</a:t>
            </a:r>
          </a:p>
          <a:p>
            <a:pPr lvl="4"/>
            <a:r>
              <a:rPr lang="nl-BE" noProof="0" err="1"/>
              <a:t>Fifth</a:t>
            </a:r>
            <a:r>
              <a:rPr lang="nl-BE" noProof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25470885-0B31-4E06-AE71-7E16801F2838}" type="datetime1">
              <a:rPr lang="nl-BE" smtClean="0"/>
              <a:pPr/>
              <a:t>1/12/2022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E7410F60-8C93-4C37-B51A-4DDAE36F7E9B}" type="datetime1">
              <a:rPr lang="nl-BE" smtClean="0"/>
              <a:pPr/>
              <a:t>1/12/2022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BE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endParaRPr lang="nl-BE" noProof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  <a:latin typeface="UGent Panno Text" panose="020005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1pPr>
            <a:lvl2pPr>
              <a:lnSpc>
                <a:spcPct val="120000"/>
              </a:lnSpc>
              <a:defRPr>
                <a:latin typeface="UGent Panno Text" panose="02000506040000040003" pitchFamily="50" charset="0"/>
              </a:defRPr>
            </a:lvl2pPr>
            <a:lvl3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56594B6-17DF-4759-A7A5-128AFEA77F2C}" type="datetime1">
              <a:rPr lang="nl-BE" smtClean="0"/>
              <a:pPr/>
              <a:t>1/12/2022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1-12-2022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>
              <a:latin typeface="UGent Panno Text" panose="02000506040000040003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1-12-2022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140765"/>
            <a:ext cx="4823791" cy="4782014"/>
          </a:xfrm>
          <a:solidFill>
            <a:srgbClr val="1E64C8"/>
          </a:solidFill>
        </p:spPr>
        <p:txBody>
          <a:bodyPr bIns="288000" anchor="b" anchorCtr="0">
            <a:noAutofit/>
          </a:bodyPr>
          <a:lstStyle>
            <a:lvl1pPr marL="85725" indent="0">
              <a:buNone/>
              <a:defRPr sz="4000" u="none" cap="all" baseline="0">
                <a:solidFill>
                  <a:schemeClr val="bg1"/>
                </a:solidFill>
                <a:latin typeface="UGent Panno Text" panose="02000506040000040003" pitchFamily="50" charset="0"/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64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1-12-2022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0"/>
            <a:ext cx="4081669" cy="7922779"/>
          </a:xfrm>
          <a:solidFill>
            <a:schemeClr val="bg2"/>
          </a:solidFill>
        </p:spPr>
        <p:txBody>
          <a:bodyPr bIns="288000" anchor="b" anchorCtr="0">
            <a:noAutofit/>
          </a:bodyPr>
          <a:lstStyle>
            <a:lvl1pPr marL="85725" indent="0">
              <a:buNone/>
              <a:defRPr sz="4400" u="none" cap="all" baseline="0">
                <a:solidFill>
                  <a:schemeClr val="bg1"/>
                </a:solidFill>
                <a:latin typeface="UGent Panno Text" panose="02000506040000040003" pitchFamily="50" charset="0"/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129129-5884-430E-8B0D-B7B1208F55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8105" y="662609"/>
            <a:ext cx="11327296" cy="7260169"/>
          </a:xfrm>
        </p:spPr>
        <p:txBody>
          <a:bodyPr/>
          <a:lstStyle>
            <a:lvl1pPr defTabSz="457200">
              <a:lnSpc>
                <a:spcPct val="120000"/>
              </a:lnSpc>
              <a:spcAft>
                <a:spcPts val="800"/>
              </a:spcAft>
              <a:defRPr>
                <a:latin typeface="UGent Panno Text" panose="02000506040000040003" pitchFamily="50" charset="0"/>
              </a:defRPr>
            </a:lvl1pPr>
            <a:lvl2pPr>
              <a:lnSpc>
                <a:spcPct val="120000"/>
              </a:lnSpc>
              <a:spcAft>
                <a:spcPts val="800"/>
              </a:spcAft>
              <a:defRPr>
                <a:latin typeface="UGent Panno Text" panose="02000506040000040003" pitchFamily="50" charset="0"/>
              </a:defRPr>
            </a:lvl2pPr>
            <a:lvl3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3pPr>
            <a:lvl4pPr marL="2328863" indent="-550863" defTabSz="1912938">
              <a:lnSpc>
                <a:spcPct val="120000"/>
              </a:lnSpc>
              <a:tabLst/>
              <a:defRPr>
                <a:latin typeface="UGent Panno Text" panose="02000506040000040003" pitchFamily="50" charset="0"/>
              </a:defRPr>
            </a:lvl4pPr>
            <a:lvl5pPr marL="2962275" indent="-442913" defTabSz="457200">
              <a:lnSpc>
                <a:spcPct val="120000"/>
              </a:lnSpc>
              <a:buFont typeface="Arial" panose="020B0604020202020204" pitchFamily="34" charset="0"/>
              <a:buChar char="̶"/>
              <a:defRPr>
                <a:latin typeface="UGent Panno Text" panose="02000506040000040003" pitchFamily="50" charset="0"/>
              </a:defRPr>
            </a:lvl5pPr>
          </a:lstStyle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  <a:p>
            <a:pPr lvl="3"/>
            <a:r>
              <a:rPr lang="nl-BE" noProof="0" err="1"/>
              <a:t>Fourth</a:t>
            </a:r>
            <a:r>
              <a:rPr lang="nl-BE" noProof="0"/>
              <a:t> level</a:t>
            </a:r>
          </a:p>
          <a:p>
            <a:pPr lvl="4"/>
            <a:r>
              <a:rPr lang="nl-BE" noProof="0" err="1"/>
              <a:t>Fifth</a:t>
            </a:r>
            <a:r>
              <a:rPr lang="nl-BE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3433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BE" noProof="0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  <a:latin typeface="UGent Panno Text SemiLight" panose="02000406040000040003" pitchFamily="50" charset="0"/>
              </a:defRPr>
            </a:lvl1pPr>
          </a:lstStyle>
          <a:p>
            <a:fld id="{FA870D1A-A3AB-4E9F-892E-C45B5A80FDBF}" type="datetime1">
              <a:rPr lang="nl-BE" smtClean="0"/>
              <a:pPr/>
              <a:t>1/12/2022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  <a:latin typeface="UGent Panno Text SemiLight" panose="02000406040000040003" pitchFamily="50" charset="0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  <a:latin typeface="UGent Panno Text SemiLight" panose="020004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7" y="7906160"/>
            <a:ext cx="2308379" cy="1847440"/>
          </a:xfrm>
          <a:prstGeom prst="rect">
            <a:avLst/>
          </a:prstGeom>
        </p:spPr>
      </p:pic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7" r:id="rId8"/>
    <p:sldLayoutId id="2147483680" r:id="rId9"/>
    <p:sldLayoutId id="2147483678" r:id="rId10"/>
    <p:sldLayoutId id="2147483679" r:id="rId11"/>
    <p:sldLayoutId id="2147483676" r:id="rId1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UGent Panno Text SemiBold" panose="02000706040000040003" pitchFamily="50" charset="0"/>
          <a:ea typeface="+mj-ea"/>
          <a:cs typeface="Segoe UI Semibold" panose="020B0702040204020203" pitchFamily="34" charset="0"/>
        </a:defRPr>
      </a:lvl1pPr>
    </p:titleStyle>
    <p:bodyStyle>
      <a:lvl1pPr marL="536575" indent="-45085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defRPr sz="4800" kern="1200">
          <a:solidFill>
            <a:schemeClr val="tx1"/>
          </a:solidFill>
          <a:latin typeface="UGent Panno Text SemiLight" panose="02000406040000040003" pitchFamily="50" charset="0"/>
          <a:ea typeface="+mn-ea"/>
          <a:cs typeface="+mn-cs"/>
        </a:defRPr>
      </a:lvl1pPr>
      <a:lvl2pPr marL="1169988" indent="-45085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UGent Panno Text SemiLight" panose="02000406040000040003" pitchFamily="50" charset="0"/>
          <a:ea typeface="+mn-ea"/>
          <a:cs typeface="+mn-cs"/>
        </a:defRPr>
      </a:lvl2pPr>
      <a:lvl3pPr marL="1755775" indent="-45000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UGent Panno Text SemiLight" panose="02000406040000040003" pitchFamily="50" charset="0"/>
          <a:ea typeface="+mn-ea"/>
          <a:cs typeface="+mn-cs"/>
        </a:defRPr>
      </a:lvl3pPr>
      <a:lvl4pPr marL="1441450" indent="-550863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articles/presentation/Handson_fMRI_code_and_data_sharing/12911165/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jclinepi.2022.05.019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2-05242-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5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594/PANGAEA.928079" TargetMode="External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ISO_3166_country_codes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5.svg"/><Relationship Id="rId7" Type="http://schemas.openxmlformats.org/officeDocument/2006/relationships/image" Target="../media/image117.svg"/><Relationship Id="rId12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11" Type="http://schemas.openxmlformats.org/officeDocument/2006/relationships/image" Target="../media/image121.svg"/><Relationship Id="rId5" Type="http://schemas.openxmlformats.org/officeDocument/2006/relationships/image" Target="../media/image42.svg"/><Relationship Id="rId15" Type="http://schemas.openxmlformats.org/officeDocument/2006/relationships/hyperlink" Target="https://www.fosteropenscience.eu/content/re3data-demo" TargetMode="External"/><Relationship Id="rId10" Type="http://schemas.openxmlformats.org/officeDocument/2006/relationships/image" Target="../media/image120.png"/><Relationship Id="rId4" Type="http://schemas.openxmlformats.org/officeDocument/2006/relationships/image" Target="../media/image41.png"/><Relationship Id="rId9" Type="http://schemas.openxmlformats.org/officeDocument/2006/relationships/image" Target="../media/image119.svg"/><Relationship Id="rId14" Type="http://schemas.openxmlformats.org/officeDocument/2006/relationships/hyperlink" Target="https://www.nature.com/sdata/policies/repositorie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www.nature.com/sdata/policies/repositor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-europe.org/platforms/data/elixir-deposition-databases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vid19dataportal.org/sequences" TargetMode="External"/><Relationship Id="rId5" Type="http://schemas.openxmlformats.org/officeDocument/2006/relationships/hyperlink" Target="https://zenodo.org/search?page=1&amp;size=20&amp;q=covid-19" TargetMode="Externa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ga-archive.org/studies/EGAS00000000003" TargetMode="External"/><Relationship Id="rId13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12" Type="http://schemas.openxmlformats.org/officeDocument/2006/relationships/hyperlink" Target="https://www.cancerimagingarchive.net/" TargetMode="External"/><Relationship Id="rId2" Type="http://schemas.openxmlformats.org/officeDocument/2006/relationships/hyperlink" Target="https://www.ebi.ac.uk/ena/browser/" TargetMode="Externa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bi.ac.uk/biostudies/" TargetMode="External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5" Type="http://schemas.openxmlformats.org/officeDocument/2006/relationships/hyperlink" Target="http://idr.openmicroscopy.org/about/" TargetMode="External"/><Relationship Id="rId10" Type="http://schemas.openxmlformats.org/officeDocument/2006/relationships/hyperlink" Target="https://clinicaltrials.gov/" TargetMode="External"/><Relationship Id="rId4" Type="http://schemas.openxmlformats.org/officeDocument/2006/relationships/hyperlink" Target="https://www.ebi.ac.uk/pride/" TargetMode="External"/><Relationship Id="rId9" Type="http://schemas.openxmlformats.org/officeDocument/2006/relationships/image" Target="../media/image139.png"/><Relationship Id="rId1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6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bif.org/occurrence/charts?taxon_key=8894817" TargetMode="External"/><Relationship Id="rId5" Type="http://schemas.openxmlformats.org/officeDocument/2006/relationships/hyperlink" Target="https://zenodo.org/search?page=1&amp;size=20&amp;q=caretta%20caretta" TargetMode="Externa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" TargetMode="External"/><Relationship Id="rId2" Type="http://schemas.openxmlformats.org/officeDocument/2006/relationships/hyperlink" Target="https://sandbox.zenodo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guides.github.com/activities/citable-code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hyperlink" Target="https://guides.github.com/activities/citable-code/" TargetMode="External"/><Relationship Id="rId3" Type="http://schemas.openxmlformats.org/officeDocument/2006/relationships/hyperlink" Target="https://opendreamkit.org/2017/11/02/use-case-publishing-reproducible-notebooks/" TargetMode="External"/><Relationship Id="rId7" Type="http://schemas.openxmlformats.org/officeDocument/2006/relationships/hyperlink" Target="https://codeocean.com/" TargetMode="External"/><Relationship Id="rId12" Type="http://schemas.openxmlformats.org/officeDocument/2006/relationships/hyperlink" Target="https://github.com/CPShub/sim-data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52.jpe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https://datadryad.org/stash/best_practices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svg"/><Relationship Id="rId7" Type="http://schemas.openxmlformats.org/officeDocument/2006/relationships/image" Target="../media/image169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67.sv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image" Target="../media/image17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.fosteropenscience.eu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hyperlink" Target="https://journals.plos.org/plosone/s/data-availability#:~:text=PLOS%20journals%20require%20authors%20to,obtain%20access%20to%20the%20data.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23041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Publication 101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	</a:t>
            </a:r>
          </a:p>
        </p:txBody>
      </p:sp>
      <p:sp>
        <p:nvSpPr>
          <p:cNvPr id="6" name="Text Placeholder Organsation L1/L2"/>
          <p:cNvSpPr>
            <a:spLocks noGrp="1"/>
          </p:cNvSpPr>
          <p:nvPr>
            <p:ph type="body" sz="quarter" idx="10"/>
          </p:nvPr>
        </p:nvSpPr>
        <p:spPr>
          <a:xfrm>
            <a:off x="1291074" y="270000"/>
            <a:ext cx="15183366" cy="786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DOZA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UNIVERSITY LIBRARY / </a:t>
            </a:r>
            <a:r>
              <a:rPr lang="en-US" sz="2000" dirty="0" err="1"/>
              <a:t>Universiteitsbibliotheek</a:t>
            </a:r>
            <a:endParaRPr lang="en-US" sz="2000" dirty="0"/>
          </a:p>
        </p:txBody>
      </p:sp>
      <p:sp>
        <p:nvSpPr>
          <p:cNvPr id="19" name="Tijdelijke aanduiding voor afbeelding 1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Tijdelijke aanduiding voor afbeelding 1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1" name="Tijdelijke aanduiding voor afbeelding 20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2" name="Tijdelijke aanduiding voor afbeelding 2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909376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2BF977-92FB-4AEE-A5C7-45D6DCF5B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Ways of sharing data</a:t>
            </a:r>
            <a:endParaRPr lang="en-US" sz="2000" u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09A1-9C6A-42FC-9654-E3319D66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025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upon request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E74680-C60D-4F36-BA99-CA9B91B9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2184035"/>
            <a:ext cx="7352211" cy="5699200"/>
          </a:xfrm>
        </p:spPr>
        <p:txBody>
          <a:bodyPr>
            <a:normAutofit/>
          </a:bodyPr>
          <a:lstStyle/>
          <a:p>
            <a:pPr marL="719138" lvl="1" indent="0">
              <a:buNone/>
            </a:pPr>
            <a:r>
              <a:rPr lang="en-US" sz="3200" dirty="0"/>
              <a:t>Often unavailable</a:t>
            </a:r>
          </a:p>
          <a:p>
            <a:pPr marL="719138" lvl="1" indent="0">
              <a:buNone/>
            </a:pPr>
            <a:r>
              <a:rPr lang="en-US" sz="3200" dirty="0"/>
              <a:t>Recent research has found that as little as </a:t>
            </a:r>
            <a:r>
              <a:rPr lang="en-US" sz="3200" b="1" dirty="0">
                <a:solidFill>
                  <a:schemeClr val="tx2"/>
                </a:solidFill>
              </a:rPr>
              <a:t>6,8% </a:t>
            </a:r>
            <a:r>
              <a:rPr lang="en-US" sz="3200" dirty="0"/>
              <a:t>of data was readily made available upon request</a:t>
            </a:r>
          </a:p>
          <a:p>
            <a:pPr lvl="2"/>
            <a:r>
              <a:rPr lang="en-US" sz="3200" dirty="0"/>
              <a:t>Only 14% responded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8A429A6-1863-45DB-9250-DCD6CFEAD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/>
          <a:stretch/>
        </p:blipFill>
        <p:spPr>
          <a:xfrm>
            <a:off x="9150640" y="1320800"/>
            <a:ext cx="7170013" cy="47561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333689-89F8-42E6-BD87-3C6C623AF146}"/>
              </a:ext>
            </a:extLst>
          </p:cNvPr>
          <p:cNvSpPr/>
          <p:nvPr/>
        </p:nvSpPr>
        <p:spPr>
          <a:xfrm>
            <a:off x="8935893" y="6076953"/>
            <a:ext cx="7384760" cy="36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dirty="0">
                <a:latin typeface="UGent Panno Text SemiLight" panose="02000406040000040003" pitchFamily="50" charset="0"/>
                <a:hlinkClick r:id="rId3"/>
              </a:rPr>
              <a:t>https://figshare.com/articles/presentation/Handson_fMRI_code_and_data_sharing/12911165/1</a:t>
            </a:r>
            <a:r>
              <a:rPr lang="en-US" sz="1600" dirty="0">
                <a:latin typeface="UGent Panno Text SemiLight" panose="02000406040000040003" pitchFamily="50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6B30CF-3455-4A9B-B45C-C80A99B34C9C}"/>
              </a:ext>
            </a:extLst>
          </p:cNvPr>
          <p:cNvSpPr/>
          <p:nvPr/>
        </p:nvSpPr>
        <p:spPr>
          <a:xfrm>
            <a:off x="4527871" y="9184292"/>
            <a:ext cx="8669338" cy="5300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44" dirty="0" err="1">
                <a:latin typeface="UGent Panno Text" panose="02000506040000040003" pitchFamily="2" charset="0"/>
              </a:rPr>
              <a:t>Gabelica</a:t>
            </a:r>
            <a:r>
              <a:rPr lang="en-US" sz="2844" dirty="0">
                <a:latin typeface="UGent Panno Text" panose="02000506040000040003" pitchFamily="2" charset="0"/>
              </a:rPr>
              <a:t> et al. 2022, </a:t>
            </a:r>
            <a:r>
              <a:rPr lang="en-US" sz="2844" dirty="0">
                <a:solidFill>
                  <a:srgbClr val="0C7DBB"/>
                </a:solidFill>
                <a:latin typeface="UGent Panno Text" panose="02000506040000040003" pitchFamily="2" charset="0"/>
                <a:hlinkClick r:id="rId4"/>
              </a:rPr>
              <a:t>https://doi.org/10.1016/j.jclinepi.2022.05.019</a:t>
            </a:r>
            <a:r>
              <a:rPr lang="en-US" sz="2844" dirty="0">
                <a:solidFill>
                  <a:srgbClr val="0C7DBB"/>
                </a:solidFill>
                <a:latin typeface="UGent Panno Text" panose="02000506040000040003" pitchFamily="2" charset="0"/>
              </a:rPr>
              <a:t> </a:t>
            </a:r>
            <a:endParaRPr lang="en-US" sz="2844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35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D71D019-957D-4BFD-9401-72D8D81002AC}"/>
              </a:ext>
            </a:extLst>
          </p:cNvPr>
          <p:cNvGrpSpPr/>
          <p:nvPr/>
        </p:nvGrpSpPr>
        <p:grpSpPr>
          <a:xfrm>
            <a:off x="8787310" y="3255819"/>
            <a:ext cx="3987391" cy="956974"/>
            <a:chOff x="6675641" y="3255819"/>
            <a:chExt cx="3987391" cy="95697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E2776-924B-4DBF-A1F1-50DC71306761}"/>
                </a:ext>
              </a:extLst>
            </p:cNvPr>
            <p:cNvSpPr/>
            <p:nvPr/>
          </p:nvSpPr>
          <p:spPr>
            <a:xfrm>
              <a:off x="6675641" y="3255819"/>
              <a:ext cx="956974" cy="956974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1F414DEF-DB06-4D97-B055-2A57A6FCB4E9}"/>
                </a:ext>
              </a:extLst>
            </p:cNvPr>
            <p:cNvSpPr/>
            <p:nvPr/>
          </p:nvSpPr>
          <p:spPr>
            <a:xfrm>
              <a:off x="6771338" y="3351516"/>
              <a:ext cx="765579" cy="765579"/>
            </a:xfrm>
            <a:prstGeom prst="chord">
              <a:avLst>
                <a:gd name="adj1" fmla="val 20431728"/>
                <a:gd name="adj2" fmla="val 11968272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1F82A34-C816-4381-ABCC-FCB13B9FF6DE}"/>
                </a:ext>
              </a:extLst>
            </p:cNvPr>
            <p:cNvSpPr/>
            <p:nvPr/>
          </p:nvSpPr>
          <p:spPr>
            <a:xfrm>
              <a:off x="7831984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Article suppl. material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F55AF1-5B73-4BA6-8A2B-318B76FCB545}"/>
              </a:ext>
            </a:extLst>
          </p:cNvPr>
          <p:cNvGrpSpPr/>
          <p:nvPr/>
        </p:nvGrpSpPr>
        <p:grpSpPr>
          <a:xfrm>
            <a:off x="12612259" y="3255819"/>
            <a:ext cx="3987392" cy="956974"/>
            <a:chOff x="10862402" y="3255819"/>
            <a:chExt cx="3987392" cy="95697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38DFFD-CC31-4BC6-9F68-260D75C59BFC}"/>
                </a:ext>
              </a:extLst>
            </p:cNvPr>
            <p:cNvSpPr/>
            <p:nvPr/>
          </p:nvSpPr>
          <p:spPr>
            <a:xfrm>
              <a:off x="10862402" y="3255819"/>
              <a:ext cx="956974" cy="956974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AF193BFE-A4F7-414A-B97F-ABCDFC6172DC}"/>
                </a:ext>
              </a:extLst>
            </p:cNvPr>
            <p:cNvSpPr/>
            <p:nvPr/>
          </p:nvSpPr>
          <p:spPr>
            <a:xfrm>
              <a:off x="10958099" y="3351516"/>
              <a:ext cx="765579" cy="765579"/>
            </a:xfrm>
            <a:prstGeom prst="chord">
              <a:avLst>
                <a:gd name="adj1" fmla="val 16200000"/>
                <a:gd name="adj2" fmla="val 1620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308828-FD45-47FF-ADCD-7B66123E3AC4}"/>
                </a:ext>
              </a:extLst>
            </p:cNvPr>
            <p:cNvSpPr/>
            <p:nvPr/>
          </p:nvSpPr>
          <p:spPr>
            <a:xfrm>
              <a:off x="12018746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Data repository or archive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sharing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028" name="Picture 4" descr="FAIR data - Wikipedia">
            <a:extLst>
              <a:ext uri="{FF2B5EF4-FFF2-40B4-BE49-F238E27FC236}">
                <a16:creationId xmlns:a16="http://schemas.microsoft.com/office/drawing/2014/main" id="{64ACEDAB-2AD9-481B-84D8-760BAE892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092" y="5403073"/>
            <a:ext cx="4779308" cy="16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973E1E-AEBA-436A-B30B-C8DC13BEE2B9}"/>
              </a:ext>
            </a:extLst>
          </p:cNvPr>
          <p:cNvGrpSpPr/>
          <p:nvPr/>
        </p:nvGrpSpPr>
        <p:grpSpPr>
          <a:xfrm>
            <a:off x="4690433" y="3255819"/>
            <a:ext cx="3884346" cy="957600"/>
            <a:chOff x="4927255" y="3255819"/>
            <a:chExt cx="3884346" cy="9576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50A2779-3F41-435A-97C8-A966E85EED56}"/>
                </a:ext>
              </a:extLst>
            </p:cNvPr>
            <p:cNvSpPr/>
            <p:nvPr/>
          </p:nvSpPr>
          <p:spPr>
            <a:xfrm>
              <a:off x="5980553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Personal or project website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414060-645F-4225-B59B-56DC6EC72A5C}"/>
                </a:ext>
              </a:extLst>
            </p:cNvPr>
            <p:cNvGrpSpPr/>
            <p:nvPr/>
          </p:nvGrpSpPr>
          <p:grpSpPr>
            <a:xfrm>
              <a:off x="4927255" y="3255819"/>
              <a:ext cx="957600" cy="957600"/>
              <a:chOff x="4564640" y="3255819"/>
              <a:chExt cx="957600" cy="9576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3183101-B5BC-418E-90A1-70EC88F0506A}"/>
                  </a:ext>
                </a:extLst>
              </p:cNvPr>
              <p:cNvSpPr/>
              <p:nvPr/>
            </p:nvSpPr>
            <p:spPr>
              <a:xfrm>
                <a:off x="4564640" y="3255819"/>
                <a:ext cx="957600" cy="957600"/>
              </a:xfrm>
              <a:prstGeom prst="ellipse">
                <a:avLst/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Chord 19">
                <a:extLst>
                  <a:ext uri="{FF2B5EF4-FFF2-40B4-BE49-F238E27FC236}">
                    <a16:creationId xmlns:a16="http://schemas.microsoft.com/office/drawing/2014/main" id="{97F697FB-16AE-4EE5-8659-74D02AA93C90}"/>
                  </a:ext>
                </a:extLst>
              </p:cNvPr>
              <p:cNvSpPr/>
              <p:nvPr/>
            </p:nvSpPr>
            <p:spPr>
              <a:xfrm>
                <a:off x="4660040" y="3351219"/>
                <a:ext cx="766800" cy="766800"/>
              </a:xfrm>
              <a:prstGeom prst="chord">
                <a:avLst>
                  <a:gd name="adj1" fmla="val 0"/>
                  <a:gd name="adj2" fmla="val 1080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F7DB8C-3DA3-44DA-B0A2-233159D57B3F}"/>
              </a:ext>
            </a:extLst>
          </p:cNvPr>
          <p:cNvGrpSpPr/>
          <p:nvPr/>
        </p:nvGrpSpPr>
        <p:grpSpPr>
          <a:xfrm>
            <a:off x="712308" y="3255819"/>
            <a:ext cx="3936427" cy="956974"/>
            <a:chOff x="712308" y="3255819"/>
            <a:chExt cx="3936427" cy="95697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A3A9BA-1D98-43F8-A3F4-08CA9DF82CE5}"/>
                </a:ext>
              </a:extLst>
            </p:cNvPr>
            <p:cNvGrpSpPr/>
            <p:nvPr/>
          </p:nvGrpSpPr>
          <p:grpSpPr>
            <a:xfrm>
              <a:off x="712308" y="3255819"/>
              <a:ext cx="956974" cy="956974"/>
              <a:chOff x="2488879" y="3255819"/>
              <a:chExt cx="956974" cy="95697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C293CFC-C80D-4827-8DC4-2246E3DA857A}"/>
                  </a:ext>
                </a:extLst>
              </p:cNvPr>
              <p:cNvSpPr/>
              <p:nvPr/>
            </p:nvSpPr>
            <p:spPr>
              <a:xfrm>
                <a:off x="2488879" y="3255819"/>
                <a:ext cx="956974" cy="956974"/>
              </a:xfrm>
              <a:prstGeom prst="ellipse">
                <a:avLst/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6" name="Chord 5">
                <a:extLst>
                  <a:ext uri="{FF2B5EF4-FFF2-40B4-BE49-F238E27FC236}">
                    <a16:creationId xmlns:a16="http://schemas.microsoft.com/office/drawing/2014/main" id="{7736BAAC-F904-4448-B576-E4EECA31257D}"/>
                  </a:ext>
                </a:extLst>
              </p:cNvPr>
              <p:cNvSpPr/>
              <p:nvPr/>
            </p:nvSpPr>
            <p:spPr>
              <a:xfrm>
                <a:off x="2584577" y="3351516"/>
                <a:ext cx="765579" cy="765579"/>
              </a:xfrm>
              <a:prstGeom prst="chord">
                <a:avLst>
                  <a:gd name="adj1" fmla="val 1168272"/>
                  <a:gd name="adj2" fmla="val 9631728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638028-8646-4AFE-9B47-B6902FBFCB56}"/>
                </a:ext>
              </a:extLst>
            </p:cNvPr>
            <p:cNvSpPr/>
            <p:nvPr/>
          </p:nvSpPr>
          <p:spPr>
            <a:xfrm>
              <a:off x="1817687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Upon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90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4527-E90D-4BF2-8213-0717D0A9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article</a:t>
            </a:r>
            <a:r>
              <a:rPr lang="nl-BE" dirty="0"/>
              <a:t> </a:t>
            </a:r>
            <a:r>
              <a:rPr lang="nl-BE" dirty="0" err="1"/>
              <a:t>publication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6793A0-6E2D-4E86-AFFA-C9905E97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13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D7D08-E370-4F27-890E-97E55186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08" y="1871197"/>
            <a:ext cx="13896899" cy="467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E1A527-0EC5-4BAC-8701-ECC6D7C19973}"/>
              </a:ext>
            </a:extLst>
          </p:cNvPr>
          <p:cNvSpPr/>
          <p:nvPr/>
        </p:nvSpPr>
        <p:spPr>
          <a:xfrm>
            <a:off x="4599285" y="8601912"/>
            <a:ext cx="9702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GB" sz="2000" dirty="0" err="1">
                <a:latin typeface="Calibri" panose="020F0502020204030204" pitchFamily="34" charset="0"/>
                <a:ea typeface="Open Sans"/>
              </a:rPr>
              <a:t>Karras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, P., </a:t>
            </a:r>
            <a:r>
              <a:rPr lang="en-GB" sz="2000" dirty="0" err="1">
                <a:latin typeface="Calibri" panose="020F0502020204030204" pitchFamily="34" charset="0"/>
                <a:ea typeface="Open Sans"/>
              </a:rPr>
              <a:t>Bordeu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, I., </a:t>
            </a:r>
            <a:r>
              <a:rPr lang="en-GB" sz="2000" dirty="0" err="1">
                <a:latin typeface="Calibri" panose="020F0502020204030204" pitchFamily="34" charset="0"/>
                <a:ea typeface="Open Sans"/>
              </a:rPr>
              <a:t>Pozniak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, J. </a:t>
            </a:r>
            <a:r>
              <a:rPr lang="en-GB" sz="2000" i="1" dirty="0">
                <a:latin typeface="Calibri" panose="020F0502020204030204" pitchFamily="34" charset="0"/>
                <a:ea typeface="Open Sans"/>
              </a:rPr>
              <a:t>et al.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 A cellular hierarchy in melanoma uncouples growth and metastasis. </a:t>
            </a:r>
            <a:r>
              <a:rPr lang="en-GB" sz="2000" i="1" dirty="0">
                <a:latin typeface="Calibri" panose="020F0502020204030204" pitchFamily="34" charset="0"/>
                <a:ea typeface="Open Sans"/>
              </a:rPr>
              <a:t>Nature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 </a:t>
            </a:r>
            <a:r>
              <a:rPr lang="en-GB" sz="2000" b="1" dirty="0">
                <a:latin typeface="Calibri" panose="020F0502020204030204" pitchFamily="34" charset="0"/>
                <a:ea typeface="Open Sans"/>
              </a:rPr>
              <a:t>610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, 190–198 (2022). </a:t>
            </a:r>
            <a:r>
              <a:rPr lang="en-GB" sz="2000" u="sng" dirty="0">
                <a:solidFill>
                  <a:srgbClr val="0000FF"/>
                </a:solidFill>
                <a:latin typeface="Calibri" panose="020F0502020204030204" pitchFamily="34" charset="0"/>
                <a:ea typeface="Open Sans"/>
                <a:hlinkClick r:id="rId3"/>
              </a:rPr>
              <a:t>https://doi.org/10.1038/s41586-022-05242-7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 </a:t>
            </a:r>
            <a:endParaRPr lang="en-GB" sz="2000" dirty="0">
              <a:effectLst/>
              <a:latin typeface="Open Sans"/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820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2BF977-92FB-4AEE-A5C7-45D6DCF5B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FAIR Data in repositories</a:t>
            </a:r>
            <a:endParaRPr lang="en-US" sz="2000" u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09A1-9C6A-42FC-9654-E3319D66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6492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057AD6F9-2DA8-4EF3-8705-D2FF90CF1C70}"/>
              </a:ext>
            </a:extLst>
          </p:cNvPr>
          <p:cNvGrpSpPr/>
          <p:nvPr/>
        </p:nvGrpSpPr>
        <p:grpSpPr>
          <a:xfrm>
            <a:off x="1584098" y="2511438"/>
            <a:ext cx="2726000" cy="2349000"/>
            <a:chOff x="1584098" y="2511438"/>
            <a:chExt cx="2726000" cy="2349000"/>
          </a:xfrm>
        </p:grpSpPr>
        <p:pic>
          <p:nvPicPr>
            <p:cNvPr id="24" name="Graphic 23" descr="Male profile">
              <a:extLst>
                <a:ext uri="{FF2B5EF4-FFF2-40B4-BE49-F238E27FC236}">
                  <a16:creationId xmlns:a16="http://schemas.microsoft.com/office/drawing/2014/main" id="{AAD0398D-ED0D-4579-B4DA-AF55D7B1A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7866" y="3615179"/>
              <a:ext cx="947946" cy="94794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9DB8D8-D832-44EE-9C7E-87A52B915F14}"/>
                </a:ext>
              </a:extLst>
            </p:cNvPr>
            <p:cNvSpPr txBox="1"/>
            <p:nvPr/>
          </p:nvSpPr>
          <p:spPr>
            <a:xfrm>
              <a:off x="1584098" y="4460328"/>
              <a:ext cx="1375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UGent Panno Text" panose="02000506040000040003" pitchFamily="2" charset="0"/>
                </a:rPr>
                <a:t>Researcher</a:t>
              </a:r>
              <a:endParaRPr lang="nl-BE" sz="2000" dirty="0">
                <a:solidFill>
                  <a:schemeClr val="accent3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F12D7361-37C7-485E-82CD-38309C910280}"/>
                </a:ext>
              </a:extLst>
            </p:cNvPr>
            <p:cNvSpPr/>
            <p:nvPr/>
          </p:nvSpPr>
          <p:spPr>
            <a:xfrm>
              <a:off x="2006311" y="2511438"/>
              <a:ext cx="2303787" cy="1023910"/>
            </a:xfrm>
            <a:prstGeom prst="wedgeEllipseCallout">
              <a:avLst/>
            </a:prstGeom>
            <a:solidFill>
              <a:schemeClr val="tx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UGent Panno Text" panose="02000506040000040003" pitchFamily="2" charset="0"/>
                </a:rPr>
                <a:t>I want to share my data</a:t>
              </a:r>
              <a:endParaRPr lang="nl-BE" sz="2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AAB9000-9BC8-403C-99C0-A2BD3449E7C9}"/>
              </a:ext>
            </a:extLst>
          </p:cNvPr>
          <p:cNvGrpSpPr/>
          <p:nvPr/>
        </p:nvGrpSpPr>
        <p:grpSpPr>
          <a:xfrm>
            <a:off x="12278607" y="2450301"/>
            <a:ext cx="3317262" cy="2410137"/>
            <a:chOff x="12046591" y="2450301"/>
            <a:chExt cx="3317262" cy="2410137"/>
          </a:xfrm>
        </p:grpSpPr>
        <p:pic>
          <p:nvPicPr>
            <p:cNvPr id="26" name="Graphic 25" descr="Group of people">
              <a:extLst>
                <a:ext uri="{FF2B5EF4-FFF2-40B4-BE49-F238E27FC236}">
                  <a16:creationId xmlns:a16="http://schemas.microsoft.com/office/drawing/2014/main" id="{1A1A7CE4-59D1-4999-B79B-2429B467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02690" y="3535348"/>
              <a:ext cx="924661" cy="92466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93EFC5-D6C9-4A93-85F1-CDA31309EF20}"/>
                </a:ext>
              </a:extLst>
            </p:cNvPr>
            <p:cNvSpPr txBox="1"/>
            <p:nvPr/>
          </p:nvSpPr>
          <p:spPr>
            <a:xfrm>
              <a:off x="13366190" y="4460328"/>
              <a:ext cx="19976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  <a:latin typeface="UGent Panno Text" panose="02000506040000040003" pitchFamily="2" charset="0"/>
                </a:rPr>
                <a:t>Scientific community</a:t>
              </a:r>
              <a:endParaRPr lang="nl-BE" sz="2000" dirty="0">
                <a:solidFill>
                  <a:schemeClr val="accent3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33" name="Speech Bubble: Oval 32">
              <a:extLst>
                <a:ext uri="{FF2B5EF4-FFF2-40B4-BE49-F238E27FC236}">
                  <a16:creationId xmlns:a16="http://schemas.microsoft.com/office/drawing/2014/main" id="{C934770B-1545-4E24-8591-1FCD1C52EA2C}"/>
                </a:ext>
              </a:extLst>
            </p:cNvPr>
            <p:cNvSpPr/>
            <p:nvPr/>
          </p:nvSpPr>
          <p:spPr>
            <a:xfrm>
              <a:off x="12046591" y="2450301"/>
              <a:ext cx="2465387" cy="1023909"/>
            </a:xfrm>
            <a:prstGeom prst="wedgeEllipseCallout">
              <a:avLst>
                <a:gd name="adj1" fmla="val 25667"/>
                <a:gd name="adj2" fmla="val 61167"/>
              </a:avLst>
            </a:prstGeom>
            <a:solidFill>
              <a:schemeClr val="tx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UGent Panno Text" panose="02000506040000040003" pitchFamily="2" charset="0"/>
                </a:rPr>
                <a:t>I want to find and re-use data</a:t>
              </a:r>
              <a:endParaRPr lang="nl-BE" sz="2200" dirty="0">
                <a:solidFill>
                  <a:schemeClr val="bg1"/>
                </a:solidFill>
                <a:latin typeface="UGent Panno Text" panose="02000506040000040003" pitchFamily="2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482F1BF-78C4-45BE-922B-C91F75B7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repository?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68C65-97BB-4834-9402-A9F8D0E4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1249498"/>
          </a:xfrm>
        </p:spPr>
        <p:txBody>
          <a:bodyPr>
            <a:normAutofit fontScale="77500" lnSpcReduction="20000"/>
          </a:bodyPr>
          <a:lstStyle/>
          <a:p>
            <a:pPr marL="85725" indent="0">
              <a:buNone/>
            </a:pPr>
            <a:r>
              <a:rPr lang="en-US" dirty="0">
                <a:latin typeface="UGent Panno Text" panose="02000506040000040003" pitchFamily="2" charset="0"/>
              </a:rPr>
              <a:t>A database infrastructure that collects, manages and stores data for preservation and sharing</a:t>
            </a:r>
            <a:endParaRPr lang="nl-BE" dirty="0">
              <a:latin typeface="UGent Panno Text" panose="02000506040000040003" pitchFamily="2" charset="0"/>
            </a:endParaRPr>
          </a:p>
          <a:p>
            <a:pPr marL="85725" indent="0">
              <a:buNone/>
            </a:pPr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B35CA09-85F2-4818-93C5-120885EF6733}"/>
              </a:ext>
            </a:extLst>
          </p:cNvPr>
          <p:cNvGrpSpPr/>
          <p:nvPr/>
        </p:nvGrpSpPr>
        <p:grpSpPr>
          <a:xfrm>
            <a:off x="4837943" y="3139243"/>
            <a:ext cx="7389830" cy="5794312"/>
            <a:chOff x="5465016" y="4100312"/>
            <a:chExt cx="6650749" cy="5214804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B727247-C115-4A40-A0EE-9E09F23A13B0}"/>
                </a:ext>
              </a:extLst>
            </p:cNvPr>
            <p:cNvSpPr/>
            <p:nvPr/>
          </p:nvSpPr>
          <p:spPr>
            <a:xfrm>
              <a:off x="7778830" y="8965508"/>
              <a:ext cx="1781011" cy="349608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Standardization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996CBF-A4F8-4715-8C22-89DDCD9E3EA2}"/>
                </a:ext>
              </a:extLst>
            </p:cNvPr>
            <p:cNvGrpSpPr/>
            <p:nvPr/>
          </p:nvGrpSpPr>
          <p:grpSpPr>
            <a:xfrm>
              <a:off x="7408484" y="5630405"/>
              <a:ext cx="2576097" cy="2576097"/>
              <a:chOff x="7027558" y="5642341"/>
              <a:chExt cx="2576097" cy="257609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093BA37-0AB2-4D85-9A8E-0DEA5347641E}"/>
                  </a:ext>
                </a:extLst>
              </p:cNvPr>
              <p:cNvSpPr/>
              <p:nvPr/>
            </p:nvSpPr>
            <p:spPr>
              <a:xfrm>
                <a:off x="7027558" y="5642341"/>
                <a:ext cx="2576097" cy="2576097"/>
              </a:xfrm>
              <a:prstGeom prst="ellipse">
                <a:avLst/>
              </a:prstGeom>
              <a:solidFill>
                <a:schemeClr val="tx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3641" dirty="0">
                  <a:ln w="57150">
                    <a:solidFill>
                      <a:schemeClr val="tx1"/>
                    </a:solidFill>
                  </a:ln>
                  <a:latin typeface="UGent Panno Text" panose="02000506040000040003" pitchFamily="2" charset="0"/>
                </a:endParaRPr>
              </a:p>
            </p:txBody>
          </p:sp>
          <p:pic>
            <p:nvPicPr>
              <p:cNvPr id="11" name="Graphic 10" descr="Database">
                <a:extLst>
                  <a:ext uri="{FF2B5EF4-FFF2-40B4-BE49-F238E27FC236}">
                    <a16:creationId xmlns:a16="http://schemas.microsoft.com/office/drawing/2014/main" id="{81B692A4-93E9-40E0-90F5-4423196A2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26104" y="6040887"/>
                <a:ext cx="1779004" cy="1779004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BA792C-623B-437F-A177-88AC741937D8}"/>
                </a:ext>
              </a:extLst>
            </p:cNvPr>
            <p:cNvGrpSpPr/>
            <p:nvPr/>
          </p:nvGrpSpPr>
          <p:grpSpPr>
            <a:xfrm>
              <a:off x="6949537" y="5607505"/>
              <a:ext cx="854691" cy="854691"/>
              <a:chOff x="8031491" y="4239962"/>
              <a:chExt cx="854691" cy="85469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5790BB8-D2AF-42BE-8718-27A47597B610}"/>
                  </a:ext>
                </a:extLst>
              </p:cNvPr>
              <p:cNvSpPr/>
              <p:nvPr/>
            </p:nvSpPr>
            <p:spPr>
              <a:xfrm>
                <a:off x="8031491" y="4239962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2" name="Graphic 41" descr="Unlock">
                <a:extLst>
                  <a:ext uri="{FF2B5EF4-FFF2-40B4-BE49-F238E27FC236}">
                    <a16:creationId xmlns:a16="http://schemas.microsoft.com/office/drawing/2014/main" id="{B7777D91-0D46-42E7-A098-322B9DA06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49892" y="4358363"/>
                <a:ext cx="617887" cy="617887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B7ACA9-D452-4C7F-A68E-93E9CB5244B0}"/>
                </a:ext>
              </a:extLst>
            </p:cNvPr>
            <p:cNvGrpSpPr/>
            <p:nvPr/>
          </p:nvGrpSpPr>
          <p:grpSpPr>
            <a:xfrm>
              <a:off x="6893138" y="7332122"/>
              <a:ext cx="854691" cy="854691"/>
              <a:chOff x="5101524" y="5883212"/>
              <a:chExt cx="854691" cy="85469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38734ED-F560-43EB-9C20-A55C609F4B8D}"/>
                  </a:ext>
                </a:extLst>
              </p:cNvPr>
              <p:cNvSpPr/>
              <p:nvPr/>
            </p:nvSpPr>
            <p:spPr>
              <a:xfrm>
                <a:off x="5101524" y="5883212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6C472B2-763D-4D08-8AA6-229D61E31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240702" y="6022391"/>
                <a:ext cx="576333" cy="576333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B10BD8C-5840-47E7-9C0E-6C35BF249198}"/>
                </a:ext>
              </a:extLst>
            </p:cNvPr>
            <p:cNvGrpSpPr/>
            <p:nvPr/>
          </p:nvGrpSpPr>
          <p:grpSpPr>
            <a:xfrm>
              <a:off x="8241991" y="4861557"/>
              <a:ext cx="854691" cy="854691"/>
              <a:chOff x="9055309" y="4697233"/>
              <a:chExt cx="854691" cy="85469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AC5E31F-E9D6-4C7F-8D1A-B6D68EF8BDAD}"/>
                  </a:ext>
                </a:extLst>
              </p:cNvPr>
              <p:cNvSpPr/>
              <p:nvPr/>
            </p:nvSpPr>
            <p:spPr>
              <a:xfrm>
                <a:off x="9055309" y="4697233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EB15A76A-1467-443B-96C0-940F497C6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09739" y="4851663"/>
                <a:ext cx="545830" cy="545830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7FF5A18-5DD3-464A-AC4E-8E67D48BE74B}"/>
                </a:ext>
              </a:extLst>
            </p:cNvPr>
            <p:cNvGrpSpPr/>
            <p:nvPr/>
          </p:nvGrpSpPr>
          <p:grpSpPr>
            <a:xfrm>
              <a:off x="8261775" y="8048100"/>
              <a:ext cx="854691" cy="854691"/>
              <a:chOff x="4916059" y="7823235"/>
              <a:chExt cx="854691" cy="85469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A42336D-0EAE-4F7B-AD27-09CB4C9364CC}"/>
                  </a:ext>
                </a:extLst>
              </p:cNvPr>
              <p:cNvSpPr/>
              <p:nvPr/>
            </p:nvSpPr>
            <p:spPr>
              <a:xfrm>
                <a:off x="4916059" y="7823235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DBD65567-A1E0-44F9-A324-975AFD66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91405" y="7998581"/>
                <a:ext cx="503998" cy="503998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E5B7AC7-5576-44C0-BAF1-33CF3AB7C451}"/>
                </a:ext>
              </a:extLst>
            </p:cNvPr>
            <p:cNvGrpSpPr/>
            <p:nvPr/>
          </p:nvGrpSpPr>
          <p:grpSpPr>
            <a:xfrm>
              <a:off x="9653322" y="5613991"/>
              <a:ext cx="854691" cy="854691"/>
              <a:chOff x="6405206" y="8088933"/>
              <a:chExt cx="854691" cy="854691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D7A7A8A-ED22-4765-B4E1-B21B12ABC963}"/>
                  </a:ext>
                </a:extLst>
              </p:cNvPr>
              <p:cNvSpPr/>
              <p:nvPr/>
            </p:nvSpPr>
            <p:spPr>
              <a:xfrm>
                <a:off x="6405206" y="8088933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96539C6D-E583-4BDF-97DE-E66E413AD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577463" y="8277338"/>
                <a:ext cx="510175" cy="510175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A3D918-C5CC-4EC6-B919-A2EB777E0713}"/>
                </a:ext>
              </a:extLst>
            </p:cNvPr>
            <p:cNvGrpSpPr/>
            <p:nvPr/>
          </p:nvGrpSpPr>
          <p:grpSpPr>
            <a:xfrm>
              <a:off x="9653322" y="7332124"/>
              <a:ext cx="854691" cy="854691"/>
              <a:chOff x="8031491" y="4239962"/>
              <a:chExt cx="854691" cy="854691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F9B90CE-4136-4D31-A09D-7AB8BCB2BA24}"/>
                  </a:ext>
                </a:extLst>
              </p:cNvPr>
              <p:cNvSpPr/>
              <p:nvPr/>
            </p:nvSpPr>
            <p:spPr>
              <a:xfrm>
                <a:off x="8031491" y="4239962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3" name="Graphic 72" descr="Ribbon">
                <a:extLst>
                  <a:ext uri="{FF2B5EF4-FFF2-40B4-BE49-F238E27FC236}">
                    <a16:creationId xmlns:a16="http://schemas.microsoft.com/office/drawing/2014/main" id="{FB88BA18-4A00-4599-908F-655B9F276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149892" y="4358363"/>
                <a:ext cx="617887" cy="617887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8A709ABE-F880-4FD6-A308-83742991D379}"/>
                </a:ext>
              </a:extLst>
            </p:cNvPr>
            <p:cNvSpPr/>
            <p:nvPr/>
          </p:nvSpPr>
          <p:spPr>
            <a:xfrm>
              <a:off x="5465016" y="7485662"/>
              <a:ext cx="136789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Data reuse conditions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7988B4D3-D710-43C2-867A-9EECCE7EB7F8}"/>
                </a:ext>
              </a:extLst>
            </p:cNvPr>
            <p:cNvSpPr/>
            <p:nvPr/>
          </p:nvSpPr>
          <p:spPr>
            <a:xfrm>
              <a:off x="10467559" y="7430723"/>
              <a:ext cx="160775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Data curation and/or QC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753EAC2-6BC4-4320-AFC0-107BC667AF34}"/>
                </a:ext>
              </a:extLst>
            </p:cNvPr>
            <p:cNvSpPr/>
            <p:nvPr/>
          </p:nvSpPr>
          <p:spPr>
            <a:xfrm>
              <a:off x="10508011" y="5712414"/>
              <a:ext cx="160775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Long term preservation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D0A6EDE-7400-4FAA-B04B-9A668064EBA9}"/>
                </a:ext>
              </a:extLst>
            </p:cNvPr>
            <p:cNvSpPr/>
            <p:nvPr/>
          </p:nvSpPr>
          <p:spPr>
            <a:xfrm>
              <a:off x="5511960" y="5747965"/>
              <a:ext cx="136789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Data access conditions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9F5A3F3-2AE8-4FAA-84AC-4B326C207F30}"/>
                </a:ext>
              </a:extLst>
            </p:cNvPr>
            <p:cNvSpPr/>
            <p:nvPr/>
          </p:nvSpPr>
          <p:spPr>
            <a:xfrm>
              <a:off x="7985388" y="4100312"/>
              <a:ext cx="136789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Persistent identifiers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</p:grp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B6DA81B7-4D6D-4CD2-BD90-E8C9FD2C33D8}"/>
              </a:ext>
            </a:extLst>
          </p:cNvPr>
          <p:cNvSpPr/>
          <p:nvPr/>
        </p:nvSpPr>
        <p:spPr>
          <a:xfrm rot="10800000">
            <a:off x="12367225" y="6095821"/>
            <a:ext cx="395785" cy="367140"/>
          </a:xfrm>
          <a:prstGeom prst="rightArrow">
            <a:avLst/>
          </a:prstGeom>
          <a:solidFill>
            <a:schemeClr val="bg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16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A3BA-AC4A-47F2-9376-5DFAD5C4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REPOSITORY?</a:t>
            </a:r>
            <a:br>
              <a:rPr lang="en-US" dirty="0"/>
            </a:b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C9D8C-541D-4AF3-8013-380120A1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863693"/>
          </a:xfrm>
        </p:spPr>
        <p:txBody>
          <a:bodyPr/>
          <a:lstStyle/>
          <a:p>
            <a:pPr marL="85725" indent="0">
              <a:buNone/>
            </a:pPr>
            <a:r>
              <a:rPr lang="en-US" sz="3600" dirty="0">
                <a:latin typeface="UGent Panno Text" panose="02000506040000040003" pitchFamily="2" charset="0"/>
              </a:rPr>
              <a:t>A database infrastructure that collects, manages and stores data for preservation and sharing</a:t>
            </a:r>
            <a:endParaRPr lang="nl-BE" sz="3600" dirty="0">
              <a:latin typeface="UGent Panno Text" panose="02000506040000040003" pitchFamily="2" charset="0"/>
            </a:endParaRPr>
          </a:p>
          <a:p>
            <a:pPr marL="85725" indent="0">
              <a:buNone/>
            </a:pP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C88E-A280-45EC-BB4E-A31D8117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66A06-B584-4AB4-8B20-2A62ACCD479A}"/>
              </a:ext>
            </a:extLst>
          </p:cNvPr>
          <p:cNvSpPr txBox="1"/>
          <p:nvPr/>
        </p:nvSpPr>
        <p:spPr>
          <a:xfrm>
            <a:off x="1583389" y="4012893"/>
            <a:ext cx="3640711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DATA </a:t>
            </a:r>
          </a:p>
          <a:p>
            <a:pPr algn="ctr"/>
            <a:r>
              <a:rPr lang="en-US" sz="2400" dirty="0">
                <a:latin typeface="UGent Panno Text" panose="02000506040000040003" pitchFamily="50" charset="0"/>
              </a:rPr>
              <a:t>FINDABILITY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pic>
        <p:nvPicPr>
          <p:cNvPr id="35" name="Graphic 34" descr="Clock">
            <a:extLst>
              <a:ext uri="{FF2B5EF4-FFF2-40B4-BE49-F238E27FC236}">
                <a16:creationId xmlns:a16="http://schemas.microsoft.com/office/drawing/2014/main" id="{D25BD15F-0863-4CFD-95D2-2379F175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529" y="5841693"/>
            <a:ext cx="1166431" cy="1126759"/>
          </a:xfrm>
          <a:prstGeom prst="rect">
            <a:avLst/>
          </a:prstGeom>
        </p:spPr>
      </p:pic>
      <p:pic>
        <p:nvPicPr>
          <p:cNvPr id="36" name="Graphic 35" descr="Group of people">
            <a:extLst>
              <a:ext uri="{FF2B5EF4-FFF2-40B4-BE49-F238E27FC236}">
                <a16:creationId xmlns:a16="http://schemas.microsoft.com/office/drawing/2014/main" id="{C6396945-053D-4E20-B607-CEAD82CE2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9905" y="2340976"/>
            <a:ext cx="1346697" cy="13008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8361C65-82F3-4817-824B-B83E617D1A78}"/>
              </a:ext>
            </a:extLst>
          </p:cNvPr>
          <p:cNvSpPr txBox="1"/>
          <p:nvPr/>
        </p:nvSpPr>
        <p:spPr>
          <a:xfrm>
            <a:off x="6412899" y="4012893"/>
            <a:ext cx="3640711" cy="170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RESEARCH COMMUNITY </a:t>
            </a:r>
          </a:p>
          <a:p>
            <a:pPr algn="ctr"/>
            <a:r>
              <a:rPr lang="en-US" sz="2400" dirty="0">
                <a:latin typeface="UGent Panno Text" panose="02000506040000040003" pitchFamily="50" charset="0"/>
              </a:rPr>
              <a:t>SUPPORT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pic>
        <p:nvPicPr>
          <p:cNvPr id="38" name="Graphic 37" descr="Barcode">
            <a:extLst>
              <a:ext uri="{FF2B5EF4-FFF2-40B4-BE49-F238E27FC236}">
                <a16:creationId xmlns:a16="http://schemas.microsoft.com/office/drawing/2014/main" id="{5268EE17-ED96-4DC2-8310-D2FCF8327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81727" y="2340976"/>
            <a:ext cx="1346697" cy="13008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A488387-1A95-4140-A8EA-4A92D01A0695}"/>
              </a:ext>
            </a:extLst>
          </p:cNvPr>
          <p:cNvSpPr txBox="1"/>
          <p:nvPr/>
        </p:nvSpPr>
        <p:spPr>
          <a:xfrm>
            <a:off x="11234721" y="4012893"/>
            <a:ext cx="3640711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PERSISTENT &amp; UNIQUE IDENTIFIER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B66C8D-D1A9-4C97-8D06-5191CDF5341B}"/>
              </a:ext>
            </a:extLst>
          </p:cNvPr>
          <p:cNvSpPr txBox="1"/>
          <p:nvPr/>
        </p:nvSpPr>
        <p:spPr>
          <a:xfrm>
            <a:off x="11182733" y="7023723"/>
            <a:ext cx="3744685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DATA RE-USE CONDITIONS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pic>
        <p:nvPicPr>
          <p:cNvPr id="41" name="Graphic 40" descr="Unlock">
            <a:extLst>
              <a:ext uri="{FF2B5EF4-FFF2-40B4-BE49-F238E27FC236}">
                <a16:creationId xmlns:a16="http://schemas.microsoft.com/office/drawing/2014/main" id="{E93DCBA8-7DC1-4621-9E91-4C2940493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9905" y="5716477"/>
            <a:ext cx="1346697" cy="1300895"/>
          </a:xfrm>
          <a:prstGeom prst="rect">
            <a:avLst/>
          </a:prstGeom>
        </p:spPr>
      </p:pic>
      <p:pic>
        <p:nvPicPr>
          <p:cNvPr id="42" name="Graphic 41" descr="Recycle sign">
            <a:extLst>
              <a:ext uri="{FF2B5EF4-FFF2-40B4-BE49-F238E27FC236}">
                <a16:creationId xmlns:a16="http://schemas.microsoft.com/office/drawing/2014/main" id="{5FD6E3B6-BFF7-4CCB-9151-023D8D1FB7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71860" y="5841693"/>
            <a:ext cx="1166432" cy="112676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201F5E-A160-4539-96A0-F0827871565A}"/>
              </a:ext>
            </a:extLst>
          </p:cNvPr>
          <p:cNvSpPr txBox="1"/>
          <p:nvPr/>
        </p:nvSpPr>
        <p:spPr>
          <a:xfrm>
            <a:off x="6412899" y="7023724"/>
            <a:ext cx="3640711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DATA ACCESS CONDITIONS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pic>
        <p:nvPicPr>
          <p:cNvPr id="44" name="Graphic 43" descr="Magnifying glass">
            <a:extLst>
              <a:ext uri="{FF2B5EF4-FFF2-40B4-BE49-F238E27FC236}">
                <a16:creationId xmlns:a16="http://schemas.microsoft.com/office/drawing/2014/main" id="{5FAA58DF-745F-40B9-AFC6-151C2F3F0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0396" y="2310521"/>
            <a:ext cx="1346697" cy="13618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9101958-1178-4FCE-846E-CBE498754635}"/>
              </a:ext>
            </a:extLst>
          </p:cNvPr>
          <p:cNvSpPr txBox="1"/>
          <p:nvPr/>
        </p:nvSpPr>
        <p:spPr>
          <a:xfrm>
            <a:off x="1583389" y="7061872"/>
            <a:ext cx="3640711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LONG TERM </a:t>
            </a:r>
          </a:p>
          <a:p>
            <a:pPr algn="ctr"/>
            <a:r>
              <a:rPr lang="en-US" sz="2400" dirty="0">
                <a:latin typeface="UGent Panno Text" panose="02000506040000040003" pitchFamily="50" charset="0"/>
              </a:rPr>
              <a:t>DATA PRESERVATION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7D9DBA-D207-4F63-B10C-F9E12FEEB11D}"/>
              </a:ext>
            </a:extLst>
          </p:cNvPr>
          <p:cNvGrpSpPr/>
          <p:nvPr/>
        </p:nvGrpSpPr>
        <p:grpSpPr>
          <a:xfrm>
            <a:off x="4513796" y="4166832"/>
            <a:ext cx="1017979" cy="531190"/>
            <a:chOff x="3438048" y="3337190"/>
            <a:chExt cx="691202" cy="37337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B07446-1D8C-463B-A9B0-35F1BFE55B79}"/>
                </a:ext>
              </a:extLst>
            </p:cNvPr>
            <p:cNvSpPr txBox="1"/>
            <p:nvPr/>
          </p:nvSpPr>
          <p:spPr>
            <a:xfrm rot="794236">
              <a:off x="3438048" y="3337190"/>
              <a:ext cx="438855" cy="324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48" name="Graphic 47" descr="Thumbs up sign">
              <a:extLst>
                <a:ext uri="{FF2B5EF4-FFF2-40B4-BE49-F238E27FC236}">
                  <a16:creationId xmlns:a16="http://schemas.microsoft.com/office/drawing/2014/main" id="{2D8E492B-6540-44E0-A08E-7BE55F942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841250" y="3422564"/>
              <a:ext cx="288000" cy="288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DE98C5-DC9A-417C-AA48-EC5C5FD9340D}"/>
              </a:ext>
            </a:extLst>
          </p:cNvPr>
          <p:cNvGrpSpPr/>
          <p:nvPr/>
        </p:nvGrpSpPr>
        <p:grpSpPr>
          <a:xfrm>
            <a:off x="14039570" y="3699836"/>
            <a:ext cx="1061247" cy="547246"/>
            <a:chOff x="3339684" y="3346308"/>
            <a:chExt cx="720581" cy="38466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259BFD-C55F-41F4-9286-7C75897D8739}"/>
                </a:ext>
              </a:extLst>
            </p:cNvPr>
            <p:cNvSpPr txBox="1"/>
            <p:nvPr/>
          </p:nvSpPr>
          <p:spPr>
            <a:xfrm rot="794236">
              <a:off x="3339684" y="3346308"/>
              <a:ext cx="438855" cy="324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51" name="Graphic 50" descr="Thumbs up sign">
              <a:extLst>
                <a:ext uri="{FF2B5EF4-FFF2-40B4-BE49-F238E27FC236}">
                  <a16:creationId xmlns:a16="http://schemas.microsoft.com/office/drawing/2014/main" id="{8D07C1A1-A17A-4418-9DF2-0A02DFB70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772265" y="3442968"/>
              <a:ext cx="288000" cy="288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DD7874-64B3-4825-84D8-8CF11FFB6C31}"/>
              </a:ext>
            </a:extLst>
          </p:cNvPr>
          <p:cNvGrpSpPr/>
          <p:nvPr/>
        </p:nvGrpSpPr>
        <p:grpSpPr>
          <a:xfrm>
            <a:off x="4439563" y="6898340"/>
            <a:ext cx="1042143" cy="491577"/>
            <a:chOff x="3421641" y="3303822"/>
            <a:chExt cx="707609" cy="34553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6828DB-8530-4E08-8989-F38BE000010B}"/>
                </a:ext>
              </a:extLst>
            </p:cNvPr>
            <p:cNvSpPr txBox="1"/>
            <p:nvPr/>
          </p:nvSpPr>
          <p:spPr>
            <a:xfrm rot="794236">
              <a:off x="3421641" y="3303822"/>
              <a:ext cx="671556" cy="32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54" name="Graphic 53" descr="Thumbs up sign">
              <a:extLst>
                <a:ext uri="{FF2B5EF4-FFF2-40B4-BE49-F238E27FC236}">
                  <a16:creationId xmlns:a16="http://schemas.microsoft.com/office/drawing/2014/main" id="{58AA1069-9C1C-4F72-8C74-D3BFB9B1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841250" y="3361352"/>
              <a:ext cx="288000" cy="288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97585C-F41B-4285-A6B3-7AD4DB0B475A}"/>
              </a:ext>
            </a:extLst>
          </p:cNvPr>
          <p:cNvGrpSpPr/>
          <p:nvPr/>
        </p:nvGrpSpPr>
        <p:grpSpPr>
          <a:xfrm>
            <a:off x="9447759" y="6831040"/>
            <a:ext cx="997085" cy="517510"/>
            <a:chOff x="3452234" y="3295795"/>
            <a:chExt cx="677015" cy="36375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46FCD0-8101-4101-8271-16A146FC9BD2}"/>
                </a:ext>
              </a:extLst>
            </p:cNvPr>
            <p:cNvSpPr txBox="1"/>
            <p:nvPr/>
          </p:nvSpPr>
          <p:spPr>
            <a:xfrm rot="794236">
              <a:off x="3452234" y="3295795"/>
              <a:ext cx="438855" cy="324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57" name="Graphic 56" descr="Thumbs up sign">
              <a:extLst>
                <a:ext uri="{FF2B5EF4-FFF2-40B4-BE49-F238E27FC236}">
                  <a16:creationId xmlns:a16="http://schemas.microsoft.com/office/drawing/2014/main" id="{301AD033-455A-4C18-B889-DCEEC91E9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841249" y="3371553"/>
              <a:ext cx="288000" cy="288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1C37620-0983-4E75-886E-9083C097D950}"/>
              </a:ext>
            </a:extLst>
          </p:cNvPr>
          <p:cNvGrpSpPr/>
          <p:nvPr/>
        </p:nvGrpSpPr>
        <p:grpSpPr>
          <a:xfrm>
            <a:off x="14271301" y="6792892"/>
            <a:ext cx="999210" cy="513693"/>
            <a:chOff x="3450792" y="3267873"/>
            <a:chExt cx="678458" cy="36107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CCEC4-5220-4B05-AA7B-FC5C960814F1}"/>
                </a:ext>
              </a:extLst>
            </p:cNvPr>
            <p:cNvSpPr txBox="1"/>
            <p:nvPr/>
          </p:nvSpPr>
          <p:spPr>
            <a:xfrm rot="794236">
              <a:off x="3450792" y="3267873"/>
              <a:ext cx="438855" cy="324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60" name="Graphic 59" descr="Thumbs up sign">
              <a:extLst>
                <a:ext uri="{FF2B5EF4-FFF2-40B4-BE49-F238E27FC236}">
                  <a16:creationId xmlns:a16="http://schemas.microsoft.com/office/drawing/2014/main" id="{80689BB6-2609-4355-B9C4-0180CD6B5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841250" y="3340948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3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 &amp; FAIR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3219A-997B-4380-B27C-23458E45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999718"/>
            <a:ext cx="15699575" cy="66960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200" dirty="0"/>
              <a:t>→ Key infrastructures that provide functionalities to make your data FAIR.</a:t>
            </a:r>
          </a:p>
          <a:p>
            <a:pPr marL="85725" indent="0">
              <a:buNone/>
            </a:pPr>
            <a:r>
              <a:rPr lang="en-US" sz="3200" dirty="0">
                <a:latin typeface="UGent Panno Text" panose="02000506040000040003" pitchFamily="2" charset="0"/>
              </a:rPr>
              <a:t>→ Shared responsibilities between repositories and researchers in making data FAIR</a:t>
            </a:r>
          </a:p>
          <a:p>
            <a:pPr marL="85725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23C042-F39F-4EFE-9EE1-13C4C39C5F76}"/>
              </a:ext>
            </a:extLst>
          </p:cNvPr>
          <p:cNvGraphicFramePr>
            <a:graphicFrameLocks noGrp="1"/>
          </p:cNvGraphicFramePr>
          <p:nvPr/>
        </p:nvGraphicFramePr>
        <p:xfrm>
          <a:off x="830118" y="2437959"/>
          <a:ext cx="15920028" cy="57790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91955">
                  <a:extLst>
                    <a:ext uri="{9D8B030D-6E8A-4147-A177-3AD203B41FA5}">
                      <a16:colId xmlns:a16="http://schemas.microsoft.com/office/drawing/2014/main" val="2970482110"/>
                    </a:ext>
                  </a:extLst>
                </a:gridCol>
                <a:gridCol w="9476509">
                  <a:extLst>
                    <a:ext uri="{9D8B030D-6E8A-4147-A177-3AD203B41FA5}">
                      <a16:colId xmlns:a16="http://schemas.microsoft.com/office/drawing/2014/main" val="1442126003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559971775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207759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FAIR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Researcher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3795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FINDABLE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Assign a persistent identifier (PID)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3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Data are described with </a:t>
                      </a:r>
                      <a:r>
                        <a:rPr lang="en-US" sz="2400" u="sng" dirty="0">
                          <a:latin typeface="UGent Panno Text" panose="02000506040000040003" pitchFamily="50" charset="0"/>
                        </a:rPr>
                        <a:t>rich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metadata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8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include the PID, are indexed &amp; searchable online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013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(Meta)data retrievable via PID using a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standardised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communications protocol (e.g. html)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75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Authentication and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authorisation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6999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INTEROPERABLE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standards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763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Controlled vocabularies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15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References to other (meta)data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66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REUSABLE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(Machine readable) license / terms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24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Detailed provenance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55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Domain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367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08E72-7017-420E-9FA1-89CB1FCDE182}"/>
              </a:ext>
            </a:extLst>
          </p:cNvPr>
          <p:cNvSpPr/>
          <p:nvPr/>
        </p:nvSpPr>
        <p:spPr>
          <a:xfrm>
            <a:off x="8458486" y="8266756"/>
            <a:ext cx="8194675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Shared responsibilities between repositories and researchers in making data FAIR</a:t>
            </a:r>
          </a:p>
        </p:txBody>
      </p:sp>
    </p:spTree>
    <p:extLst>
      <p:ext uri="{BB962C8B-B14F-4D97-AF65-F5344CB8AC3E}">
        <p14:creationId xmlns:p14="http://schemas.microsoft.com/office/powerpoint/2010/main" val="251840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 &amp; FAIR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3219A-997B-4380-B27C-23458E45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999718"/>
            <a:ext cx="15699575" cy="66960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200" dirty="0"/>
              <a:t>→ Key infrastructures that provide functionalities to make your data FAIR.</a:t>
            </a:r>
          </a:p>
          <a:p>
            <a:pPr marL="85725" indent="0">
              <a:buNone/>
            </a:pPr>
            <a:r>
              <a:rPr lang="en-US" sz="3200" dirty="0">
                <a:latin typeface="UGent Panno Text" panose="02000506040000040003" pitchFamily="2" charset="0"/>
              </a:rPr>
              <a:t>→ Shared responsibilities between repositories and researchers in making data FAIR</a:t>
            </a:r>
          </a:p>
          <a:p>
            <a:pPr marL="85725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23C042-F39F-4EFE-9EE1-13C4C39C5F76}"/>
              </a:ext>
            </a:extLst>
          </p:cNvPr>
          <p:cNvGraphicFramePr>
            <a:graphicFrameLocks noGrp="1"/>
          </p:cNvGraphicFramePr>
          <p:nvPr/>
        </p:nvGraphicFramePr>
        <p:xfrm>
          <a:off x="830118" y="2437959"/>
          <a:ext cx="15920028" cy="57790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91955">
                  <a:extLst>
                    <a:ext uri="{9D8B030D-6E8A-4147-A177-3AD203B41FA5}">
                      <a16:colId xmlns:a16="http://schemas.microsoft.com/office/drawing/2014/main" val="2970482110"/>
                    </a:ext>
                  </a:extLst>
                </a:gridCol>
                <a:gridCol w="9476509">
                  <a:extLst>
                    <a:ext uri="{9D8B030D-6E8A-4147-A177-3AD203B41FA5}">
                      <a16:colId xmlns:a16="http://schemas.microsoft.com/office/drawing/2014/main" val="1442126003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559971775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207759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FAIR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Researcher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3795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FINDABLE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Assign a persistent identifier (PID)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3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Data are described with </a:t>
                      </a:r>
                      <a:r>
                        <a:rPr lang="en-US" sz="2400" u="sng" dirty="0">
                          <a:latin typeface="UGent Panno Text" panose="02000506040000040003" pitchFamily="50" charset="0"/>
                        </a:rPr>
                        <a:t>rich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metadata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8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include the PID, are indexed &amp; searchable online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013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(Meta)data retrievable via PID using a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standardised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communications protocol (e.g. html)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75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Authentication and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authorisation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6999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INTEROPERABLE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standards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763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Controlled vocabularies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15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References to other (meta)data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66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REUSABLE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(Machine readable) license / terms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24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Detailed provenance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55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Domain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367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08E72-7017-420E-9FA1-89CB1FCDE182}"/>
              </a:ext>
            </a:extLst>
          </p:cNvPr>
          <p:cNvSpPr/>
          <p:nvPr/>
        </p:nvSpPr>
        <p:spPr>
          <a:xfrm>
            <a:off x="8458486" y="8266756"/>
            <a:ext cx="8194675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Shared responsibilities between repositories and researchers in making data FAIR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01750-AF20-4B42-AA41-05117A637FB7}"/>
              </a:ext>
            </a:extLst>
          </p:cNvPr>
          <p:cNvSpPr/>
          <p:nvPr/>
        </p:nvSpPr>
        <p:spPr>
          <a:xfrm>
            <a:off x="3381306" y="2841876"/>
            <a:ext cx="5723223" cy="651264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DFAA8B-145E-4303-99ED-5AC66F8F9016}"/>
              </a:ext>
            </a:extLst>
          </p:cNvPr>
          <p:cNvSpPr/>
          <p:nvPr/>
        </p:nvSpPr>
        <p:spPr>
          <a:xfrm>
            <a:off x="3381305" y="3797939"/>
            <a:ext cx="9505814" cy="1133441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54708-A369-47AB-9D2D-D5B7140114AD}"/>
              </a:ext>
            </a:extLst>
          </p:cNvPr>
          <p:cNvSpPr txBox="1"/>
          <p:nvPr/>
        </p:nvSpPr>
        <p:spPr>
          <a:xfrm>
            <a:off x="8782187" y="5341675"/>
            <a:ext cx="4104932" cy="63575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3200" b="1" dirty="0">
                <a:latin typeface="UGent Panno Text" panose="02000506040000040003" pitchFamily="2" charset="0"/>
              </a:rPr>
              <a:t>Persistent </a:t>
            </a:r>
            <a:r>
              <a:rPr lang="nl-BE" sz="3200" b="1" dirty="0" err="1">
                <a:latin typeface="UGent Panno Text" panose="02000506040000040003" pitchFamily="2" charset="0"/>
              </a:rPr>
              <a:t>IDentifier</a:t>
            </a:r>
            <a:endParaRPr lang="en-GB" sz="3200" b="1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98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BD03-FBBE-4258-AEED-BCCBD81C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Persistent </a:t>
            </a:r>
            <a:r>
              <a:rPr lang="en-US" dirty="0" err="1">
                <a:latin typeface="UGent Panno Text" panose="02000506040000040003" pitchFamily="2" charset="0"/>
              </a:rPr>
              <a:t>identifieRs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DCEA2-53CE-473F-809F-DA12CC76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210"/>
            <a:fld id="{7AE184E0-0BD4-4705-A12B-9B71DDE63301}" type="slidenum">
              <a:rPr lang="en-GB">
                <a:latin typeface="Arial"/>
              </a:rPr>
              <a:pPr defTabSz="1300210"/>
              <a:t>19</a:t>
            </a:fld>
            <a:endParaRPr lang="en-GB">
              <a:latin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8020BF-F04E-4E95-98B8-80371EBD68C4}"/>
              </a:ext>
            </a:extLst>
          </p:cNvPr>
          <p:cNvSpPr txBox="1">
            <a:spLocks/>
          </p:cNvSpPr>
          <p:nvPr/>
        </p:nvSpPr>
        <p:spPr>
          <a:xfrm>
            <a:off x="718943" y="6248652"/>
            <a:ext cx="15698617" cy="2298923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390" indent="0" defTabSz="457144">
              <a:buNone/>
            </a:pPr>
            <a:r>
              <a:rPr lang="en-US" sz="3200" dirty="0">
                <a:solidFill>
                  <a:prstClr val="black"/>
                </a:solidFill>
                <a:latin typeface="UGent Panno Text" panose="02000506040000040003" pitchFamily="2" charset="0"/>
              </a:rPr>
              <a:t>Examples of globally unique, persistent identifiers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AC14F4-4E9E-4A92-B713-5F8781BEF2B8}"/>
              </a:ext>
            </a:extLst>
          </p:cNvPr>
          <p:cNvGraphicFramePr>
            <a:graphicFrameLocks noGrp="1"/>
          </p:cNvGraphicFramePr>
          <p:nvPr/>
        </p:nvGraphicFramePr>
        <p:xfrm>
          <a:off x="914583" y="1122462"/>
          <a:ext cx="15574553" cy="487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839">
                  <a:extLst>
                    <a:ext uri="{9D8B030D-6E8A-4147-A177-3AD203B41FA5}">
                      <a16:colId xmlns:a16="http://schemas.microsoft.com/office/drawing/2014/main" val="1302206665"/>
                    </a:ext>
                  </a:extLst>
                </a:gridCol>
                <a:gridCol w="4421238">
                  <a:extLst>
                    <a:ext uri="{9D8B030D-6E8A-4147-A177-3AD203B41FA5}">
                      <a16:colId xmlns:a16="http://schemas.microsoft.com/office/drawing/2014/main" val="3196468958"/>
                    </a:ext>
                  </a:extLst>
                </a:gridCol>
                <a:gridCol w="4421238">
                  <a:extLst>
                    <a:ext uri="{9D8B030D-6E8A-4147-A177-3AD203B41FA5}">
                      <a16:colId xmlns:a16="http://schemas.microsoft.com/office/drawing/2014/main" val="1558006143"/>
                    </a:ext>
                  </a:extLst>
                </a:gridCol>
                <a:gridCol w="4421238">
                  <a:extLst>
                    <a:ext uri="{9D8B030D-6E8A-4147-A177-3AD203B41FA5}">
                      <a16:colId xmlns:a16="http://schemas.microsoft.com/office/drawing/2014/main" val="1973183414"/>
                    </a:ext>
                  </a:extLst>
                </a:gridCol>
              </a:tblGrid>
              <a:tr h="958369">
                <a:tc>
                  <a:txBody>
                    <a:bodyPr/>
                    <a:lstStyle/>
                    <a:p>
                      <a:endParaRPr lang="nl-BE" sz="33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Identifier</a:t>
                      </a:r>
                      <a:endParaRPr lang="nl-BE" sz="28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Globally unique identifier (</a:t>
                      </a:r>
                      <a:r>
                        <a:rPr lang="en-US" sz="2800" dirty="0" err="1">
                          <a:latin typeface="UGent Panno Text" panose="02000506040000040003" pitchFamily="2" charset="0"/>
                        </a:rPr>
                        <a:t>guid</a:t>
                      </a:r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, </a:t>
                      </a:r>
                      <a:r>
                        <a:rPr lang="en-US" sz="2800" dirty="0" err="1">
                          <a:latin typeface="UGent Panno Text" panose="02000506040000040003" pitchFamily="2" charset="0"/>
                        </a:rPr>
                        <a:t>uuid</a:t>
                      </a:r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)</a:t>
                      </a:r>
                      <a:endParaRPr lang="nl-BE" sz="28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Persistent identifier (PID)</a:t>
                      </a:r>
                      <a:endParaRPr lang="nl-BE" sz="28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extLst>
                  <a:ext uri="{0D108BD9-81ED-4DB2-BD59-A6C34878D82A}">
                    <a16:rowId xmlns:a16="http://schemas.microsoft.com/office/drawing/2014/main" val="3956533108"/>
                  </a:ext>
                </a:extLst>
              </a:tr>
              <a:tr h="18317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UGent Panno Text" panose="02000506040000040003" pitchFamily="2" charset="0"/>
                        </a:rPr>
                        <a:t>What</a:t>
                      </a: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a name that identifies a unique object</a:t>
                      </a:r>
                    </a:p>
                    <a:p>
                      <a:r>
                        <a:rPr lang="en-US" sz="1800" dirty="0">
                          <a:latin typeface="UGent Panno Text" panose="02000506040000040003" pitchFamily="2" charset="0"/>
                        </a:rPr>
                        <a:t>gene identifier </a:t>
                      </a:r>
                      <a:r>
                        <a:rPr lang="nl-BE" sz="18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ENSG00000139618</a:t>
                      </a:r>
                    </a:p>
                    <a:p>
                      <a:r>
                        <a:rPr lang="nl-BE" sz="1800" b="0" i="0" kern="1200" dirty="0" err="1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book</a:t>
                      </a:r>
                      <a:r>
                        <a:rPr lang="nl-BE" sz="18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800" b="0" i="0" kern="1200" dirty="0" err="1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identifier</a:t>
                      </a:r>
                      <a:r>
                        <a:rPr lang="nl-BE" sz="18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 ISBN 817525766-0</a:t>
                      </a:r>
                      <a:endParaRPr lang="nl-BE" sz="1100" b="0" i="0" kern="1200" dirty="0">
                        <a:solidFill>
                          <a:schemeClr val="dk1"/>
                        </a:solidFill>
                        <a:effectLst/>
                        <a:latin typeface="UGent Panno Text" panose="02000506040000040003" pitchFamily="2" charset="0"/>
                        <a:ea typeface="+mn-ea"/>
                        <a:cs typeface="+mn-cs"/>
                      </a:endParaRPr>
                    </a:p>
                    <a:p>
                      <a:endParaRPr lang="nl-BE" sz="27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ensures that there are no two identical identifiers that point to different digital objects</a:t>
                      </a:r>
                    </a:p>
                    <a:p>
                      <a:r>
                        <a:rPr lang="nl-BE" sz="18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123e4567-e89b-12d3-a456-426614174000</a:t>
                      </a: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ensures that the digital object will remain findable over time and reduces the risk of broken links</a:t>
                      </a:r>
                    </a:p>
                  </a:txBody>
                  <a:tcPr marL="91435" marR="91435" marT="45717" marB="45717"/>
                </a:tc>
                <a:extLst>
                  <a:ext uri="{0D108BD9-81ED-4DB2-BD59-A6C34878D82A}">
                    <a16:rowId xmlns:a16="http://schemas.microsoft.com/office/drawing/2014/main" val="2602018138"/>
                  </a:ext>
                </a:extLst>
              </a:tr>
              <a:tr h="20420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UGent Panno Text" panose="02000506040000040003" pitchFamily="2" charset="0"/>
                        </a:rPr>
                        <a:t>How</a:t>
                      </a:r>
                      <a:endParaRPr lang="nl-BE" sz="33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UGent Panno Text" panose="02000506040000040003" pitchFamily="2" charset="0"/>
                        </a:rPr>
                        <a:t>can be (arbitrarily) assigned by anyone</a:t>
                      </a:r>
                    </a:p>
                    <a:p>
                      <a:endParaRPr lang="en-US" sz="2600" dirty="0">
                        <a:latin typeface="UGent Panno Text" panose="02000506040000040003" pitchFamily="2" charset="0"/>
                      </a:endParaRPr>
                    </a:p>
                    <a:p>
                      <a:endParaRPr lang="en-US" sz="2600" dirty="0">
                        <a:latin typeface="UGent Panno Text" panose="02000506040000040003" pitchFamily="2" charset="0"/>
                      </a:endParaRPr>
                    </a:p>
                    <a:p>
                      <a:endParaRPr lang="en-US" sz="26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by using a mechanism (e.g. using a registry service) for assigning identifiers</a:t>
                      </a:r>
                      <a:endParaRPr lang="nl-BE" sz="3300" b="1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is determined by the commitment of the </a:t>
                      </a:r>
                    </a:p>
                    <a:p>
                      <a:r>
                        <a:rPr lang="en-US" sz="2600" b="0" i="0" kern="1200" dirty="0" err="1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organisation</a:t>
                      </a:r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 that assigns and manages the identifier</a:t>
                      </a:r>
                    </a:p>
                  </a:txBody>
                  <a:tcPr marL="91435" marR="91435" marT="45717" marB="45717"/>
                </a:tc>
                <a:extLst>
                  <a:ext uri="{0D108BD9-81ED-4DB2-BD59-A6C34878D82A}">
                    <a16:rowId xmlns:a16="http://schemas.microsoft.com/office/drawing/2014/main" val="2119716355"/>
                  </a:ext>
                </a:extLst>
              </a:tr>
            </a:tbl>
          </a:graphicData>
        </a:graphic>
      </p:graphicFrame>
      <p:pic>
        <p:nvPicPr>
          <p:cNvPr id="9" name="Picture 6" descr="Journal of Particle Science &amp; Technology - Indexing and Abstracting">
            <a:extLst>
              <a:ext uri="{FF2B5EF4-FFF2-40B4-BE49-F238E27FC236}">
                <a16:creationId xmlns:a16="http://schemas.microsoft.com/office/drawing/2014/main" id="{D0DFE381-A462-41AE-8801-E1346326B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7"/>
          <a:stretch/>
        </p:blipFill>
        <p:spPr bwMode="auto">
          <a:xfrm>
            <a:off x="5362535" y="7033794"/>
            <a:ext cx="965449" cy="70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ataCite - Outreach material">
            <a:extLst>
              <a:ext uri="{FF2B5EF4-FFF2-40B4-BE49-F238E27FC236}">
                <a16:creationId xmlns:a16="http://schemas.microsoft.com/office/drawing/2014/main" id="{234FFB82-3729-49DF-B4D8-806D1AE7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93" y="7818165"/>
            <a:ext cx="2310132" cy="6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A5FC9-0314-44F1-992E-732654956F01}"/>
              </a:ext>
            </a:extLst>
          </p:cNvPr>
          <p:cNvSpPr txBox="1"/>
          <p:nvPr/>
        </p:nvSpPr>
        <p:spPr>
          <a:xfrm>
            <a:off x="2392909" y="7061474"/>
            <a:ext cx="1252266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Identifier: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6A22B-D198-41F6-88D6-87A135D89619}"/>
              </a:ext>
            </a:extLst>
          </p:cNvPr>
          <p:cNvSpPr txBox="1"/>
          <p:nvPr/>
        </p:nvSpPr>
        <p:spPr>
          <a:xfrm>
            <a:off x="2392906" y="7856065"/>
            <a:ext cx="1821925" cy="51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 err="1">
                <a:solidFill>
                  <a:prstClr val="black"/>
                </a:solidFill>
                <a:latin typeface="UGent Panno Text" panose="02000506040000040003" pitchFamily="2" charset="0"/>
              </a:rPr>
              <a:t>Organisation</a:t>
            </a: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: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9B65A-863F-47FB-89DB-3351007A11ED}"/>
              </a:ext>
            </a:extLst>
          </p:cNvPr>
          <p:cNvSpPr txBox="1"/>
          <p:nvPr/>
        </p:nvSpPr>
        <p:spPr>
          <a:xfrm>
            <a:off x="2395960" y="8690234"/>
            <a:ext cx="869149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Scope: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214E9-2547-4588-B645-F1C589F6DDBE}"/>
              </a:ext>
            </a:extLst>
          </p:cNvPr>
          <p:cNvSpPr txBox="1"/>
          <p:nvPr/>
        </p:nvSpPr>
        <p:spPr>
          <a:xfrm>
            <a:off x="4971515" y="8676998"/>
            <a:ext cx="1747594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Digital objects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C80B78-C77A-4A80-8B3A-BCE5F16A38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040" b="88617"/>
          <a:stretch/>
        </p:blipFill>
        <p:spPr>
          <a:xfrm>
            <a:off x="7695135" y="7856068"/>
            <a:ext cx="1798482" cy="526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3C78D4-9101-4C3F-9F57-8E1F5C5CDDAA}"/>
              </a:ext>
            </a:extLst>
          </p:cNvPr>
          <p:cNvSpPr txBox="1"/>
          <p:nvPr/>
        </p:nvSpPr>
        <p:spPr>
          <a:xfrm>
            <a:off x="7733067" y="8690234"/>
            <a:ext cx="1511952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Researchers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pic>
        <p:nvPicPr>
          <p:cNvPr id="1026" name="Picture 2" descr="Webinar: Get recognition for your research with ORCID">
            <a:extLst>
              <a:ext uri="{FF2B5EF4-FFF2-40B4-BE49-F238E27FC236}">
                <a16:creationId xmlns:a16="http://schemas.microsoft.com/office/drawing/2014/main" id="{B7A97848-F414-47BF-86B1-AD0E0A0C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6870945"/>
            <a:ext cx="1843419" cy="10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R (Research Organization Registry)">
            <a:extLst>
              <a:ext uri="{FF2B5EF4-FFF2-40B4-BE49-F238E27FC236}">
                <a16:creationId xmlns:a16="http://schemas.microsoft.com/office/drawing/2014/main" id="{63E9B6EE-769D-4132-A69F-036B4C94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701" y="7855680"/>
            <a:ext cx="1571736" cy="51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974E17-6E9D-4274-B425-27E62A3178AB}"/>
              </a:ext>
            </a:extLst>
          </p:cNvPr>
          <p:cNvSpPr txBox="1"/>
          <p:nvPr/>
        </p:nvSpPr>
        <p:spPr>
          <a:xfrm>
            <a:off x="9885295" y="8690234"/>
            <a:ext cx="2725426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Research </a:t>
            </a:r>
            <a:r>
              <a:rPr lang="en-US" sz="2500" dirty="0" err="1">
                <a:solidFill>
                  <a:prstClr val="black"/>
                </a:solidFill>
                <a:latin typeface="UGent Panno Text" panose="02000506040000040003" pitchFamily="2" charset="0"/>
              </a:rPr>
              <a:t>organisations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pic>
        <p:nvPicPr>
          <p:cNvPr id="1032" name="Picture 8" descr="ROR community (@ResearchOrgs) | Twitter">
            <a:extLst>
              <a:ext uri="{FF2B5EF4-FFF2-40B4-BE49-F238E27FC236}">
                <a16:creationId xmlns:a16="http://schemas.microsoft.com/office/drawing/2014/main" id="{77BDDA3F-BCD1-4F2F-9267-C61B6462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84" y="6959038"/>
            <a:ext cx="784370" cy="784370"/>
          </a:xfrm>
          <a:prstGeom prst="ellipse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3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4" grpId="0"/>
      <p:bldP spid="16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1D10-10F7-42C2-9068-A9EE514B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8316-3356-4DCB-93C4-D4209ABF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What is data publishing?</a:t>
            </a:r>
          </a:p>
          <a:p>
            <a:r>
              <a:rPr lang="en-US" dirty="0"/>
              <a:t>Why data sharing?</a:t>
            </a:r>
          </a:p>
          <a:p>
            <a:r>
              <a:rPr lang="en-US" dirty="0"/>
              <a:t>Data sharing policy</a:t>
            </a:r>
          </a:p>
          <a:p>
            <a:r>
              <a:rPr lang="en-US" dirty="0"/>
              <a:t>Data sharing using repositories</a:t>
            </a:r>
          </a:p>
          <a:p>
            <a:pPr lvl="1"/>
            <a:r>
              <a:rPr lang="en-US" dirty="0"/>
              <a:t>What is a data repository?</a:t>
            </a:r>
          </a:p>
          <a:p>
            <a:pPr lvl="1"/>
            <a:r>
              <a:rPr lang="en-US" dirty="0"/>
              <a:t>Examples</a:t>
            </a:r>
          </a:p>
          <a:p>
            <a:pPr lvl="1"/>
            <a:r>
              <a:rPr lang="en-US" dirty="0"/>
              <a:t>How repositories lead to FAIR and/or open data (metadata, persistent identifiers, standards)</a:t>
            </a:r>
          </a:p>
          <a:p>
            <a:pPr lvl="1"/>
            <a:r>
              <a:rPr lang="en-US" dirty="0"/>
              <a:t>How to select a data repository? </a:t>
            </a:r>
          </a:p>
          <a:p>
            <a:pPr lvl="1"/>
            <a:r>
              <a:rPr lang="en-US" dirty="0"/>
              <a:t>How to use a data repository</a:t>
            </a:r>
          </a:p>
          <a:p>
            <a:r>
              <a:rPr lang="en-US" dirty="0"/>
              <a:t>Data re-use, data citation, licenses</a:t>
            </a:r>
          </a:p>
          <a:p>
            <a:r>
              <a:rPr lang="en-US" dirty="0" err="1"/>
              <a:t>Biblio</a:t>
            </a:r>
            <a:r>
              <a:rPr lang="en-US" dirty="0"/>
              <a:t> data register (refer to demos)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3EAC-0504-4F91-9005-E500A45D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78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E723B2-D12E-42DB-967E-CA380283886C}"/>
              </a:ext>
            </a:extLst>
          </p:cNvPr>
          <p:cNvCxnSpPr>
            <a:cxnSpLocks/>
          </p:cNvCxnSpPr>
          <p:nvPr/>
        </p:nvCxnSpPr>
        <p:spPr>
          <a:xfrm flipV="1">
            <a:off x="3183777" y="4136618"/>
            <a:ext cx="662819" cy="478325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7B6D5D-38D8-4173-A3FC-1616207C7FD8}"/>
              </a:ext>
            </a:extLst>
          </p:cNvPr>
          <p:cNvCxnSpPr>
            <a:cxnSpLocks/>
          </p:cNvCxnSpPr>
          <p:nvPr/>
        </p:nvCxnSpPr>
        <p:spPr>
          <a:xfrm flipH="1">
            <a:off x="1718078" y="5192153"/>
            <a:ext cx="514510" cy="5989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3A597B-FC69-4456-8446-4FE6414C0D91}"/>
              </a:ext>
            </a:extLst>
          </p:cNvPr>
          <p:cNvCxnSpPr>
            <a:cxnSpLocks/>
          </p:cNvCxnSpPr>
          <p:nvPr/>
        </p:nvCxnSpPr>
        <p:spPr>
          <a:xfrm flipH="1" flipV="1">
            <a:off x="1564354" y="4136618"/>
            <a:ext cx="694993" cy="508113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2807EC-FE64-4B11-BBA9-7059695C567B}"/>
              </a:ext>
            </a:extLst>
          </p:cNvPr>
          <p:cNvCxnSpPr>
            <a:cxnSpLocks/>
          </p:cNvCxnSpPr>
          <p:nvPr/>
        </p:nvCxnSpPr>
        <p:spPr>
          <a:xfrm>
            <a:off x="3094837" y="5192154"/>
            <a:ext cx="721692" cy="491107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1CA20F3-2830-4C5A-A806-49933EA7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5" y="510216"/>
            <a:ext cx="15704323" cy="863640"/>
          </a:xfrm>
        </p:spPr>
        <p:txBody>
          <a:bodyPr/>
          <a:lstStyle/>
          <a:p>
            <a:r>
              <a:rPr lang="en-US" sz="5688" dirty="0" err="1">
                <a:latin typeface="UGent Panno Text" panose="02000506040000040003" pitchFamily="2" charset="0"/>
              </a:rPr>
              <a:t>ORcID</a:t>
            </a:r>
            <a:r>
              <a:rPr lang="en-US" sz="5688" dirty="0">
                <a:latin typeface="UGent Panno Text" panose="02000506040000040003" pitchFamily="2" charset="0"/>
              </a:rPr>
              <a:t> for identification of researchers</a:t>
            </a:r>
            <a:endParaRPr lang="nl-BE" sz="5688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39F89-AB3E-4849-BEB2-E03BD69D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33C2C-C42A-4FAE-9144-52EE77A631C7}"/>
              </a:ext>
            </a:extLst>
          </p:cNvPr>
          <p:cNvSpPr/>
          <p:nvPr/>
        </p:nvSpPr>
        <p:spPr>
          <a:xfrm>
            <a:off x="4833625" y="11364047"/>
            <a:ext cx="5205271" cy="3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999" dirty="0">
                <a:latin typeface="UGent Panno Text" panose="02000506040000040003" pitchFamily="2" charset="0"/>
              </a:rPr>
              <a:t>https://www.slideshare.net/AusAccFed/orcid-coi-19072016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F3747-D15E-4018-8B45-D4E33CCF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61" y="2269052"/>
            <a:ext cx="6927980" cy="4625615"/>
          </a:xfrm>
          <a:prstGeom prst="rect">
            <a:avLst/>
          </a:prstGeom>
        </p:spPr>
      </p:pic>
      <p:pic>
        <p:nvPicPr>
          <p:cNvPr id="1028" name="Picture 4" descr="ORCID.org">
            <a:extLst>
              <a:ext uri="{FF2B5EF4-FFF2-40B4-BE49-F238E27FC236}">
                <a16:creationId xmlns:a16="http://schemas.microsoft.com/office/drawing/2014/main" id="{45F953DC-C128-41E1-AF6F-4397C195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530" y="4106353"/>
            <a:ext cx="1511908" cy="153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719F36F1-B3FC-49A7-A591-F618492BF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065" y="3564370"/>
            <a:ext cx="815287" cy="828885"/>
          </a:xfrm>
          <a:prstGeom prst="rect">
            <a:avLst/>
          </a:prstGeom>
        </p:spPr>
      </p:pic>
      <p:pic>
        <p:nvPicPr>
          <p:cNvPr id="11" name="Graphic 10" descr="Books on shelf">
            <a:extLst>
              <a:ext uri="{FF2B5EF4-FFF2-40B4-BE49-F238E27FC236}">
                <a16:creationId xmlns:a16="http://schemas.microsoft.com/office/drawing/2014/main" id="{B6664B25-4214-478C-AA3E-7A634616B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9245" y="2667090"/>
            <a:ext cx="850478" cy="864661"/>
          </a:xfrm>
          <a:prstGeom prst="rect">
            <a:avLst/>
          </a:prstGeom>
        </p:spPr>
      </p:pic>
      <p:pic>
        <p:nvPicPr>
          <p:cNvPr id="13" name="Graphic 12" descr="Table">
            <a:extLst>
              <a:ext uri="{FF2B5EF4-FFF2-40B4-BE49-F238E27FC236}">
                <a16:creationId xmlns:a16="http://schemas.microsoft.com/office/drawing/2014/main" id="{3FAA313F-7A89-48CD-99C8-F8A407414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708" y="5518593"/>
            <a:ext cx="814369" cy="827950"/>
          </a:xfrm>
          <a:prstGeom prst="rect">
            <a:avLst/>
          </a:prstGeom>
        </p:spPr>
      </p:pic>
      <p:pic>
        <p:nvPicPr>
          <p:cNvPr id="15" name="Graphic 14" descr="Diploma roll">
            <a:extLst>
              <a:ext uri="{FF2B5EF4-FFF2-40B4-BE49-F238E27FC236}">
                <a16:creationId xmlns:a16="http://schemas.microsoft.com/office/drawing/2014/main" id="{3183A552-94C3-4BEA-A01F-40B2A8382C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94339" y="5467975"/>
            <a:ext cx="850478" cy="864661"/>
          </a:xfrm>
          <a:prstGeom prst="rect">
            <a:avLst/>
          </a:prstGeom>
        </p:spPr>
      </p:pic>
      <p:pic>
        <p:nvPicPr>
          <p:cNvPr id="17" name="Graphic 16" descr="Bank">
            <a:extLst>
              <a:ext uri="{FF2B5EF4-FFF2-40B4-BE49-F238E27FC236}">
                <a16:creationId xmlns:a16="http://schemas.microsoft.com/office/drawing/2014/main" id="{FB890A95-80C6-4FE5-A14C-655E7D53CD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46596" y="3473915"/>
            <a:ext cx="850478" cy="864661"/>
          </a:xfrm>
          <a:prstGeom prst="rect">
            <a:avLst/>
          </a:prstGeom>
        </p:spPr>
      </p:pic>
      <p:pic>
        <p:nvPicPr>
          <p:cNvPr id="19" name="Graphic 18" descr="Piggy Bank">
            <a:extLst>
              <a:ext uri="{FF2B5EF4-FFF2-40B4-BE49-F238E27FC236}">
                <a16:creationId xmlns:a16="http://schemas.microsoft.com/office/drawing/2014/main" id="{A327E532-8468-4EFE-924F-0F375DE8FB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79245" y="6349293"/>
            <a:ext cx="850478" cy="86466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B66FDD-244B-4EB3-833B-9A89FB9FC1AE}"/>
              </a:ext>
            </a:extLst>
          </p:cNvPr>
          <p:cNvCxnSpPr>
            <a:cxnSpLocks/>
            <a:stCxn id="1028" idx="0"/>
            <a:endCxn id="45" idx="4"/>
          </p:cNvCxnSpPr>
          <p:nvPr/>
        </p:nvCxnSpPr>
        <p:spPr>
          <a:xfrm flipV="1">
            <a:off x="2604483" y="3552612"/>
            <a:ext cx="0" cy="553741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BD3AFA-3499-4372-B176-4618D6AC820F}"/>
              </a:ext>
            </a:extLst>
          </p:cNvPr>
          <p:cNvCxnSpPr>
            <a:cxnSpLocks/>
            <a:stCxn id="1028" idx="2"/>
            <a:endCxn id="49" idx="0"/>
          </p:cNvCxnSpPr>
          <p:nvPr/>
        </p:nvCxnSpPr>
        <p:spPr>
          <a:xfrm>
            <a:off x="2604483" y="5643475"/>
            <a:ext cx="0" cy="68723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DF438E-CB60-48FD-9207-552B916CF999}"/>
              </a:ext>
            </a:extLst>
          </p:cNvPr>
          <p:cNvSpPr txBox="1"/>
          <p:nvPr/>
        </p:nvSpPr>
        <p:spPr>
          <a:xfrm>
            <a:off x="495945" y="7197694"/>
            <a:ext cx="4725974" cy="499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99" dirty="0">
                <a:latin typeface="UGent Panno Text" panose="02000506040000040003" pitchFamily="2" charset="0"/>
              </a:rPr>
              <a:t>Connection to contributions and affiliations</a:t>
            </a:r>
            <a:endParaRPr lang="nl-BE" sz="2399" dirty="0">
              <a:latin typeface="UGent Panno Text" panose="02000506040000040003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AD8723-CB96-4D72-968E-32379F8F0BA7}"/>
              </a:ext>
            </a:extLst>
          </p:cNvPr>
          <p:cNvSpPr txBox="1"/>
          <p:nvPr/>
        </p:nvSpPr>
        <p:spPr>
          <a:xfrm>
            <a:off x="7848725" y="7197694"/>
            <a:ext cx="2497800" cy="499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99" dirty="0">
                <a:latin typeface="UGent Panno Text" panose="02000506040000040003" pitchFamily="2" charset="0"/>
              </a:rPr>
              <a:t>Unambiguous identity</a:t>
            </a:r>
            <a:endParaRPr lang="nl-BE" sz="2399" dirty="0">
              <a:latin typeface="UGent Panno Text" panose="02000506040000040003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3AAE4F7-5057-4BBE-B090-A5A461E8A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52440" y="2754170"/>
            <a:ext cx="4004476" cy="382719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FDF96C-9F8F-4A93-B4D0-5BB129E97B15}"/>
              </a:ext>
            </a:extLst>
          </p:cNvPr>
          <p:cNvSpPr txBox="1"/>
          <p:nvPr/>
        </p:nvSpPr>
        <p:spPr>
          <a:xfrm>
            <a:off x="13594925" y="7197694"/>
            <a:ext cx="3241593" cy="499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99" dirty="0">
                <a:latin typeface="UGent Panno Text" panose="02000506040000040003" pitchFamily="2" charset="0"/>
              </a:rPr>
              <a:t>Commonly used and required</a:t>
            </a:r>
            <a:endParaRPr lang="nl-BE" sz="2399" dirty="0">
              <a:latin typeface="UGent Panno Text" panose="02000506040000040003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53BA53-E149-42A3-B6A2-B11C91FBB508}"/>
              </a:ext>
            </a:extLst>
          </p:cNvPr>
          <p:cNvSpPr/>
          <p:nvPr/>
        </p:nvSpPr>
        <p:spPr>
          <a:xfrm>
            <a:off x="2154511" y="2652666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658D7E8-3384-4EBF-ACA2-11BEDEB93BCE}"/>
              </a:ext>
            </a:extLst>
          </p:cNvPr>
          <p:cNvSpPr/>
          <p:nvPr/>
        </p:nvSpPr>
        <p:spPr>
          <a:xfrm>
            <a:off x="3834538" y="3528838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2DBA85-3958-411D-B89C-8CFB2FD0C288}"/>
              </a:ext>
            </a:extLst>
          </p:cNvPr>
          <p:cNvSpPr/>
          <p:nvPr/>
        </p:nvSpPr>
        <p:spPr>
          <a:xfrm>
            <a:off x="3774030" y="5402553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39F6C10-0807-4C5C-B61C-8D1767938882}"/>
              </a:ext>
            </a:extLst>
          </p:cNvPr>
          <p:cNvSpPr/>
          <p:nvPr/>
        </p:nvSpPr>
        <p:spPr>
          <a:xfrm>
            <a:off x="2154511" y="6330712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D057C5D-B0E2-489E-9A48-F1EEA48A2996}"/>
              </a:ext>
            </a:extLst>
          </p:cNvPr>
          <p:cNvSpPr/>
          <p:nvPr/>
        </p:nvSpPr>
        <p:spPr>
          <a:xfrm>
            <a:off x="851505" y="5483309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E79C764-2260-4579-B22A-C2740BCB1941}"/>
              </a:ext>
            </a:extLst>
          </p:cNvPr>
          <p:cNvSpPr/>
          <p:nvPr/>
        </p:nvSpPr>
        <p:spPr>
          <a:xfrm>
            <a:off x="685607" y="3528838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96846-6DB5-4D1A-8A2F-2D03D84F5485}"/>
              </a:ext>
            </a:extLst>
          </p:cNvPr>
          <p:cNvSpPr/>
          <p:nvPr/>
        </p:nvSpPr>
        <p:spPr>
          <a:xfrm>
            <a:off x="6181467" y="8948455"/>
            <a:ext cx="4976042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Gent Panno Text" panose="02000506040000040003" pitchFamily="2" charset="0"/>
              </a:rPr>
              <a:t>ORCID: </a:t>
            </a:r>
            <a:r>
              <a:rPr lang="en-US" u="sng" dirty="0">
                <a:latin typeface="UGent Panno Text" panose="02000506040000040003" pitchFamily="2" charset="0"/>
              </a:rPr>
              <a:t>O</a:t>
            </a:r>
            <a:r>
              <a:rPr lang="en-US" dirty="0">
                <a:latin typeface="UGent Panno Text" panose="02000506040000040003" pitchFamily="2" charset="0"/>
              </a:rPr>
              <a:t>pen </a:t>
            </a:r>
            <a:r>
              <a:rPr lang="en-US" u="sng" dirty="0">
                <a:latin typeface="UGent Panno Text" panose="02000506040000040003" pitchFamily="2" charset="0"/>
              </a:rPr>
              <a:t>R</a:t>
            </a:r>
            <a:r>
              <a:rPr lang="en-US" dirty="0">
                <a:latin typeface="UGent Panno Text" panose="02000506040000040003" pitchFamily="2" charset="0"/>
              </a:rPr>
              <a:t>esearcher and </a:t>
            </a:r>
            <a:r>
              <a:rPr lang="en-US" u="sng" dirty="0">
                <a:latin typeface="UGent Panno Text" panose="02000506040000040003" pitchFamily="2" charset="0"/>
              </a:rPr>
              <a:t>C</a:t>
            </a:r>
            <a:r>
              <a:rPr lang="en-US" dirty="0">
                <a:latin typeface="UGent Panno Text" panose="02000506040000040003" pitchFamily="2" charset="0"/>
              </a:rPr>
              <a:t>ontributor </a:t>
            </a:r>
            <a:r>
              <a:rPr lang="en-US" u="sng" dirty="0">
                <a:latin typeface="UGent Panno Text" panose="02000506040000040003" pitchFamily="2" charset="0"/>
              </a:rPr>
              <a:t>ID</a:t>
            </a:r>
            <a:endParaRPr lang="nl-BE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4" grpId="0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A84FF-E753-4520-937F-B5A87720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PID: persistent identifier</a:t>
            </a:r>
          </a:p>
        </p:txBody>
      </p:sp>
      <p:sp>
        <p:nvSpPr>
          <p:cNvPr id="4" name="Google Shape;135;g138d89d95a8_1_92">
            <a:extLst>
              <a:ext uri="{FF2B5EF4-FFF2-40B4-BE49-F238E27FC236}">
                <a16:creationId xmlns:a16="http://schemas.microsoft.com/office/drawing/2014/main" id="{E0ED7394-C258-4AD9-82D8-D06186CED1FD}"/>
              </a:ext>
            </a:extLst>
          </p:cNvPr>
          <p:cNvSpPr txBox="1"/>
          <p:nvPr/>
        </p:nvSpPr>
        <p:spPr>
          <a:xfrm>
            <a:off x="830119" y="1401713"/>
            <a:ext cx="14734887" cy="278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19" tIns="130019" rIns="130019" bIns="130019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413" b="1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Globally unique: </a:t>
            </a:r>
            <a:r>
              <a:rPr lang="en-US" sz="3413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an unambiguous reference for humans or machines, an identifier associated with only one resource at any time</a:t>
            </a:r>
            <a:endParaRPr sz="3413" dirty="0">
              <a:solidFill>
                <a:schemeClr val="dk1"/>
              </a:solidFill>
              <a:latin typeface="UGent Panno Text" panose="02000506040000040003" pitchFamily="2" charset="0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sz="3413" b="1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Persistent:  </a:t>
            </a:r>
            <a:r>
              <a:rPr lang="en-US" sz="3413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stable and resolvable identifier for the long term</a:t>
            </a:r>
            <a:endParaRPr sz="3413" dirty="0">
              <a:solidFill>
                <a:schemeClr val="dk1"/>
              </a:solidFill>
              <a:latin typeface="UGent Panno Text" panose="02000506040000040003" pitchFamily="2" charset="0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e.g. DOI: Digital Object Identifier</a:t>
            </a:r>
            <a:endParaRPr sz="3413" dirty="0">
              <a:solidFill>
                <a:schemeClr val="dk1"/>
              </a:solidFill>
              <a:latin typeface="UGent Panno Text" panose="02000506040000040003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36;g138d89d95a8_1_92">
            <a:extLst>
              <a:ext uri="{FF2B5EF4-FFF2-40B4-BE49-F238E27FC236}">
                <a16:creationId xmlns:a16="http://schemas.microsoft.com/office/drawing/2014/main" id="{CD0EC959-52B7-4C17-96CB-363F4B9855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268" y="8330120"/>
            <a:ext cx="2269906" cy="65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7;g138d89d95a8_1_92">
            <a:extLst>
              <a:ext uri="{FF2B5EF4-FFF2-40B4-BE49-F238E27FC236}">
                <a16:creationId xmlns:a16="http://schemas.microsoft.com/office/drawing/2014/main" id="{31C74BEE-D6CB-4949-B53B-E59977EC91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518" y="4679357"/>
            <a:ext cx="499063" cy="49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g138d89d95a8_1_92">
            <a:extLst>
              <a:ext uri="{FF2B5EF4-FFF2-40B4-BE49-F238E27FC236}">
                <a16:creationId xmlns:a16="http://schemas.microsoft.com/office/drawing/2014/main" id="{35699F27-8EBD-4F94-AB3B-6835EC95EC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6411" y="4679340"/>
            <a:ext cx="499063" cy="49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;g138d89d95a8_1_92">
            <a:extLst>
              <a:ext uri="{FF2B5EF4-FFF2-40B4-BE49-F238E27FC236}">
                <a16:creationId xmlns:a16="http://schemas.microsoft.com/office/drawing/2014/main" id="{FB1DF1DB-9F4B-4DFB-9D73-93F0FC0C93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6332" y="5507537"/>
            <a:ext cx="803435" cy="80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0;g138d89d95a8_1_92">
            <a:extLst>
              <a:ext uri="{FF2B5EF4-FFF2-40B4-BE49-F238E27FC236}">
                <a16:creationId xmlns:a16="http://schemas.microsoft.com/office/drawing/2014/main" id="{0F593DB2-ACC3-453B-BB5E-451365E5BAC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4224" y="5507537"/>
            <a:ext cx="803435" cy="80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1;g138d89d95a8_1_92">
            <a:extLst>
              <a:ext uri="{FF2B5EF4-FFF2-40B4-BE49-F238E27FC236}">
                <a16:creationId xmlns:a16="http://schemas.microsoft.com/office/drawing/2014/main" id="{8875A9D9-C7AB-4F78-8F9F-7B0826C086EF}"/>
              </a:ext>
            </a:extLst>
          </p:cNvPr>
          <p:cNvSpPr txBox="1"/>
          <p:nvPr/>
        </p:nvSpPr>
        <p:spPr>
          <a:xfrm>
            <a:off x="3780285" y="5186882"/>
            <a:ext cx="3355529" cy="4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19" tIns="130019" rIns="130019" bIns="130019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80">
                <a:solidFill>
                  <a:schemeClr val="dk1"/>
                </a:solidFill>
              </a:rPr>
              <a:t>https://www.myserver.be/data/mydata.csv</a:t>
            </a:r>
            <a:endParaRPr sz="1280">
              <a:solidFill>
                <a:schemeClr val="dk1"/>
              </a:solidFill>
            </a:endParaRPr>
          </a:p>
        </p:txBody>
      </p:sp>
      <p:sp>
        <p:nvSpPr>
          <p:cNvPr id="11" name="Google Shape;142;g138d89d95a8_1_92">
            <a:extLst>
              <a:ext uri="{FF2B5EF4-FFF2-40B4-BE49-F238E27FC236}">
                <a16:creationId xmlns:a16="http://schemas.microsoft.com/office/drawing/2014/main" id="{40E41A26-34A4-497D-9456-F965D1FE9267}"/>
              </a:ext>
            </a:extLst>
          </p:cNvPr>
          <p:cNvSpPr txBox="1"/>
          <p:nvPr/>
        </p:nvSpPr>
        <p:spPr>
          <a:xfrm>
            <a:off x="8312738" y="5164696"/>
            <a:ext cx="4266406" cy="4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19" tIns="130019" rIns="130019" bIns="130019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80">
                <a:solidFill>
                  <a:schemeClr val="dk1"/>
                </a:solidFill>
              </a:rPr>
              <a:t>https://www.myNEWserver.be/data/mydata.csv</a:t>
            </a:r>
            <a:endParaRPr sz="1280">
              <a:solidFill>
                <a:schemeClr val="dk1"/>
              </a:solidFill>
            </a:endParaRPr>
          </a:p>
        </p:txBody>
      </p:sp>
      <p:pic>
        <p:nvPicPr>
          <p:cNvPr id="12" name="Google Shape;143;g138d89d95a8_1_92">
            <a:extLst>
              <a:ext uri="{FF2B5EF4-FFF2-40B4-BE49-F238E27FC236}">
                <a16:creationId xmlns:a16="http://schemas.microsoft.com/office/drawing/2014/main" id="{5E87FE67-6C38-4F32-A39B-72D8B782D31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1924" y="7140966"/>
            <a:ext cx="1101253" cy="80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44;g138d89d95a8_1_92">
            <a:extLst>
              <a:ext uri="{FF2B5EF4-FFF2-40B4-BE49-F238E27FC236}">
                <a16:creationId xmlns:a16="http://schemas.microsoft.com/office/drawing/2014/main" id="{8402B3EF-025F-41BB-BFCA-2F18FBD2E1AD}"/>
              </a:ext>
            </a:extLst>
          </p:cNvPr>
          <p:cNvSpPr txBox="1"/>
          <p:nvPr/>
        </p:nvSpPr>
        <p:spPr>
          <a:xfrm>
            <a:off x="6098864" y="7944402"/>
            <a:ext cx="3647351" cy="514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19" tIns="130019" rIns="130019" bIns="130019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22" u="sng">
                <a:solidFill>
                  <a:schemeClr val="hlink"/>
                </a:solidFill>
                <a:hlinkClick r:id="rId8"/>
              </a:rPr>
              <a:t>https://doi.org/10.1594/PANGAEA.928079</a:t>
            </a:r>
            <a:endParaRPr sz="1422" u="sng">
              <a:solidFill>
                <a:schemeClr val="hlink"/>
              </a:solidFill>
            </a:endParaRPr>
          </a:p>
        </p:txBody>
      </p:sp>
      <p:cxnSp>
        <p:nvCxnSpPr>
          <p:cNvPr id="14" name="Google Shape;145;g138d89d95a8_1_92">
            <a:extLst>
              <a:ext uri="{FF2B5EF4-FFF2-40B4-BE49-F238E27FC236}">
                <a16:creationId xmlns:a16="http://schemas.microsoft.com/office/drawing/2014/main" id="{CFBFDCD0-0E18-46B3-96DD-3A1B6C506AE4}"/>
              </a:ext>
            </a:extLst>
          </p:cNvPr>
          <p:cNvCxnSpPr>
            <a:stCxn id="12" idx="1"/>
            <a:endCxn id="8" idx="2"/>
          </p:cNvCxnSpPr>
          <p:nvPr/>
        </p:nvCxnSpPr>
        <p:spPr>
          <a:xfrm rot="10800000">
            <a:off x="5458014" y="6310973"/>
            <a:ext cx="1913910" cy="12317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46;g138d89d95a8_1_92">
            <a:extLst>
              <a:ext uri="{FF2B5EF4-FFF2-40B4-BE49-F238E27FC236}">
                <a16:creationId xmlns:a16="http://schemas.microsoft.com/office/drawing/2014/main" id="{BAF8980F-6904-4156-9560-B9518EBE50D7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rot="10800000" flipH="1">
            <a:off x="8473176" y="6310973"/>
            <a:ext cx="1972786" cy="12317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1545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 &amp; FAIR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3219A-997B-4380-B27C-23458E45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999718"/>
            <a:ext cx="15699575" cy="66960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200" dirty="0"/>
              <a:t>→ Key infrastructures that provide functionalities to make your data FAIR.</a:t>
            </a:r>
          </a:p>
          <a:p>
            <a:pPr marL="85725" indent="0">
              <a:buNone/>
            </a:pPr>
            <a:r>
              <a:rPr lang="en-US" sz="3200" dirty="0">
                <a:latin typeface="UGent Panno Text" panose="02000506040000040003" pitchFamily="2" charset="0"/>
              </a:rPr>
              <a:t>→ Shared responsibilities between repositories and researchers in making data FAIR</a:t>
            </a:r>
          </a:p>
          <a:p>
            <a:pPr marL="85725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22</a:t>
            </a:fld>
            <a:endParaRPr lang="nl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23C042-F39F-4EFE-9EE1-13C4C39C5F76}"/>
              </a:ext>
            </a:extLst>
          </p:cNvPr>
          <p:cNvGraphicFramePr>
            <a:graphicFrameLocks noGrp="1"/>
          </p:cNvGraphicFramePr>
          <p:nvPr/>
        </p:nvGraphicFramePr>
        <p:xfrm>
          <a:off x="830118" y="2437959"/>
          <a:ext cx="15920028" cy="57790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91955">
                  <a:extLst>
                    <a:ext uri="{9D8B030D-6E8A-4147-A177-3AD203B41FA5}">
                      <a16:colId xmlns:a16="http://schemas.microsoft.com/office/drawing/2014/main" val="2970482110"/>
                    </a:ext>
                  </a:extLst>
                </a:gridCol>
                <a:gridCol w="9476509">
                  <a:extLst>
                    <a:ext uri="{9D8B030D-6E8A-4147-A177-3AD203B41FA5}">
                      <a16:colId xmlns:a16="http://schemas.microsoft.com/office/drawing/2014/main" val="1442126003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559971775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207759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FAIR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Researcher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3795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FINDABLE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Assign a persistent identifier (PID)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3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Data are described with </a:t>
                      </a:r>
                      <a:r>
                        <a:rPr lang="en-US" sz="2400" u="sng" dirty="0">
                          <a:latin typeface="UGent Panno Text" panose="02000506040000040003" pitchFamily="50" charset="0"/>
                        </a:rPr>
                        <a:t>rich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metadata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8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include the PID, are indexed &amp; searchable online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013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(Meta)data retrievable via PID using a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standardised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communications protocol (e.g. html)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75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Authentication and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authorisation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6999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INTEROPERABLE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standards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763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Controlled vocabularies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15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References to other (meta)data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66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REUSABLE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(Machine readable) license / terms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24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Detailed provenance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55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Domain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367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08E72-7017-420E-9FA1-89CB1FCDE182}"/>
              </a:ext>
            </a:extLst>
          </p:cNvPr>
          <p:cNvSpPr/>
          <p:nvPr/>
        </p:nvSpPr>
        <p:spPr>
          <a:xfrm>
            <a:off x="8458486" y="8266756"/>
            <a:ext cx="8194675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Shared responsibilities between repositories and researchers in making data FAIR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01750-AF20-4B42-AA41-05117A637FB7}"/>
              </a:ext>
            </a:extLst>
          </p:cNvPr>
          <p:cNvSpPr/>
          <p:nvPr/>
        </p:nvSpPr>
        <p:spPr>
          <a:xfrm>
            <a:off x="3381305" y="5236181"/>
            <a:ext cx="5723223" cy="651264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DFAA8B-145E-4303-99ED-5AC66F8F9016}"/>
              </a:ext>
            </a:extLst>
          </p:cNvPr>
          <p:cNvSpPr/>
          <p:nvPr/>
        </p:nvSpPr>
        <p:spPr>
          <a:xfrm>
            <a:off x="3381305" y="3401042"/>
            <a:ext cx="9387403" cy="1439246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ECF97-7F8F-40C3-81D2-3D72D0DCC2B5}"/>
              </a:ext>
            </a:extLst>
          </p:cNvPr>
          <p:cNvSpPr/>
          <p:nvPr/>
        </p:nvSpPr>
        <p:spPr>
          <a:xfrm>
            <a:off x="3381305" y="6184570"/>
            <a:ext cx="5723223" cy="651264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58CD2-D3FB-48B3-AC56-0CDCB390D5B5}"/>
              </a:ext>
            </a:extLst>
          </p:cNvPr>
          <p:cNvSpPr txBox="1"/>
          <p:nvPr/>
        </p:nvSpPr>
        <p:spPr>
          <a:xfrm>
            <a:off x="9538703" y="5569569"/>
            <a:ext cx="4104932" cy="63575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3200" b="1" dirty="0">
                <a:latin typeface="UGent Panno Text" panose="02000506040000040003" pitchFamily="2" charset="0"/>
              </a:rPr>
              <a:t>Metadata</a:t>
            </a:r>
            <a:endParaRPr lang="en-GB" sz="3200" b="1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D234-CABE-4526-A405-28F2CAC9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017" y="2159957"/>
            <a:ext cx="4631451" cy="863640"/>
          </a:xfrm>
        </p:spPr>
        <p:txBody>
          <a:bodyPr/>
          <a:lstStyle/>
          <a:p>
            <a:pPr algn="ctr"/>
            <a:r>
              <a:rPr lang="en-US" dirty="0">
                <a:latin typeface="UGent Panno Text" panose="02000506040000040003" pitchFamily="2" charset="0"/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225E-B9B5-4309-A505-945A102ED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6112" y="3086172"/>
            <a:ext cx="8809830" cy="1144785"/>
          </a:xfrm>
        </p:spPr>
        <p:txBody>
          <a:bodyPr>
            <a:normAutofit/>
          </a:bodyPr>
          <a:lstStyle/>
          <a:p>
            <a:pPr marL="86390" indent="0">
              <a:buNone/>
            </a:pPr>
            <a:r>
              <a:rPr lang="en-US" sz="2800" dirty="0">
                <a:latin typeface="UGent Panno Text" panose="02000506040000040003" pitchFamily="2" charset="0"/>
              </a:rPr>
              <a:t>Information about data, recorded in a highly structured way, using a set of defined information fields or elements to be machine readable.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014AB-5D07-4849-B61B-96F79949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D72C11-A1F1-4C82-B88E-76DBD1E52621}"/>
              </a:ext>
            </a:extLst>
          </p:cNvPr>
          <p:cNvSpPr txBox="1">
            <a:spLocks/>
          </p:cNvSpPr>
          <p:nvPr/>
        </p:nvSpPr>
        <p:spPr>
          <a:xfrm>
            <a:off x="9992616" y="2163316"/>
            <a:ext cx="4631451" cy="863640"/>
          </a:xfrm>
          <a:prstGeom prst="rect">
            <a:avLst/>
          </a:prstGeom>
        </p:spPr>
        <p:txBody>
          <a:bodyPr vert="horz" lIns="91435" tIns="45717" rIns="91435" bIns="45717" rtlCol="0" anchor="t" anchorCtr="0">
            <a:noAutofit/>
          </a:bodyPr>
          <a:lstStyle>
            <a:lvl1pPr algn="l" defTabSz="130036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u="sng" kern="1200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" panose="02000506040000040003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7FBAAB-0D14-4338-8C60-E4286A6A34B5}"/>
              </a:ext>
            </a:extLst>
          </p:cNvPr>
          <p:cNvSpPr txBox="1">
            <a:spLocks/>
          </p:cNvSpPr>
          <p:nvPr/>
        </p:nvSpPr>
        <p:spPr>
          <a:xfrm>
            <a:off x="805744" y="3121485"/>
            <a:ext cx="6498411" cy="1144785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86400" indent="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>
                <a:latin typeface="UGent Panno Text" panose="02000506040000040003" pitchFamily="50" charset="0"/>
              </a:defRPr>
            </a:lvl1pPr>
            <a:lvl2pPr marL="1170000" indent="-4500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>
                <a:latin typeface="UGent Panno Text" panose="02000506040000040003" pitchFamily="50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>
                <a:latin typeface="UGent Panno Text" panose="02000506040000040003" pitchFamily="50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>
                <a:latin typeface="UGent Panno Text" panose="02000506040000040003" pitchFamily="50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>
                <a:latin typeface="UGent Panno Text" panose="02000506040000040003" pitchFamily="50" charset="0"/>
              </a:defRPr>
            </a:lvl5pPr>
            <a:lvl6pPr marL="3576013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6pPr>
            <a:lvl7pPr marL="4226197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7pPr>
            <a:lvl8pPr marL="4876381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8pPr>
            <a:lvl9pPr marL="5526565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Any contextual information that allows data to be understandable and reusable.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34DA2-8F2A-4A08-8B2E-648FD4F15210}"/>
              </a:ext>
            </a:extLst>
          </p:cNvPr>
          <p:cNvSpPr txBox="1"/>
          <p:nvPr/>
        </p:nvSpPr>
        <p:spPr>
          <a:xfrm>
            <a:off x="2379522" y="8071063"/>
            <a:ext cx="1580220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1CF4-5D35-4B8E-B4A9-E86FA040F21B}"/>
              </a:ext>
            </a:extLst>
          </p:cNvPr>
          <p:cNvSpPr txBox="1"/>
          <p:nvPr/>
        </p:nvSpPr>
        <p:spPr>
          <a:xfrm>
            <a:off x="4058891" y="5858755"/>
            <a:ext cx="1613542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36FE3-8615-48DA-9E3C-7E9C7C566834}"/>
              </a:ext>
            </a:extLst>
          </p:cNvPr>
          <p:cNvSpPr txBox="1"/>
          <p:nvPr/>
        </p:nvSpPr>
        <p:spPr>
          <a:xfrm>
            <a:off x="2379521" y="5858757"/>
            <a:ext cx="1846336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EA7D2-DF1E-458B-B471-2E8A758D1985}"/>
              </a:ext>
            </a:extLst>
          </p:cNvPr>
          <p:cNvSpPr txBox="1"/>
          <p:nvPr/>
        </p:nvSpPr>
        <p:spPr>
          <a:xfrm>
            <a:off x="4054951" y="5432918"/>
            <a:ext cx="1613542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D0749-3249-487D-AB51-B09805EE0E4C}"/>
              </a:ext>
            </a:extLst>
          </p:cNvPr>
          <p:cNvSpPr txBox="1"/>
          <p:nvPr/>
        </p:nvSpPr>
        <p:spPr>
          <a:xfrm>
            <a:off x="3858557" y="8071063"/>
            <a:ext cx="1253793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20159-860A-46AE-8D9D-B00AA819E675}"/>
              </a:ext>
            </a:extLst>
          </p:cNvPr>
          <p:cNvSpPr txBox="1"/>
          <p:nvPr/>
        </p:nvSpPr>
        <p:spPr>
          <a:xfrm>
            <a:off x="4514251" y="6299877"/>
            <a:ext cx="1390975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E710D-4671-482A-83BD-264BFE1D573D}"/>
              </a:ext>
            </a:extLst>
          </p:cNvPr>
          <p:cNvSpPr txBox="1"/>
          <p:nvPr/>
        </p:nvSpPr>
        <p:spPr>
          <a:xfrm>
            <a:off x="2379522" y="6299879"/>
            <a:ext cx="1307282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891EE-A8F2-48B5-81BB-A42D5348FA93}"/>
              </a:ext>
            </a:extLst>
          </p:cNvPr>
          <p:cNvSpPr txBox="1"/>
          <p:nvPr/>
        </p:nvSpPr>
        <p:spPr>
          <a:xfrm>
            <a:off x="3500290" y="6299877"/>
            <a:ext cx="1237326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239B-03FB-440F-ABCC-B6BD87398D49}"/>
              </a:ext>
            </a:extLst>
          </p:cNvPr>
          <p:cNvSpPr txBox="1"/>
          <p:nvPr/>
        </p:nvSpPr>
        <p:spPr>
          <a:xfrm>
            <a:off x="2379522" y="6741001"/>
            <a:ext cx="1119468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162EB-69E9-470B-9E09-FB0D051C3574}"/>
              </a:ext>
            </a:extLst>
          </p:cNvPr>
          <p:cNvSpPr txBox="1"/>
          <p:nvPr/>
        </p:nvSpPr>
        <p:spPr>
          <a:xfrm>
            <a:off x="3113953" y="6741000"/>
            <a:ext cx="1930397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D3807-AA81-4287-94F4-3E065255868C}"/>
              </a:ext>
            </a:extLst>
          </p:cNvPr>
          <p:cNvSpPr txBox="1"/>
          <p:nvPr/>
        </p:nvSpPr>
        <p:spPr>
          <a:xfrm>
            <a:off x="2379521" y="7182123"/>
            <a:ext cx="1409538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A4275-9B2C-4CB5-AA86-4117AF99878A}"/>
              </a:ext>
            </a:extLst>
          </p:cNvPr>
          <p:cNvSpPr txBox="1"/>
          <p:nvPr/>
        </p:nvSpPr>
        <p:spPr>
          <a:xfrm>
            <a:off x="3352298" y="7182123"/>
            <a:ext cx="1409538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3A273-D8EE-41F5-A0FC-5CA33D7D930E}"/>
              </a:ext>
            </a:extLst>
          </p:cNvPr>
          <p:cNvSpPr txBox="1"/>
          <p:nvPr/>
        </p:nvSpPr>
        <p:spPr>
          <a:xfrm>
            <a:off x="4638426" y="7182123"/>
            <a:ext cx="405924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C64D4-554C-4F20-A9BE-C6DB6D1E2760}"/>
              </a:ext>
            </a:extLst>
          </p:cNvPr>
          <p:cNvSpPr txBox="1"/>
          <p:nvPr/>
        </p:nvSpPr>
        <p:spPr>
          <a:xfrm>
            <a:off x="2379522" y="7623244"/>
            <a:ext cx="1580220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F5459F-5BEE-4E80-8550-7C99027A0DE2}"/>
              </a:ext>
            </a:extLst>
          </p:cNvPr>
          <p:cNvSpPr txBox="1"/>
          <p:nvPr/>
        </p:nvSpPr>
        <p:spPr>
          <a:xfrm>
            <a:off x="3873219" y="7629944"/>
            <a:ext cx="1717328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44915-9588-4D42-9D61-C4750B54905C}"/>
              </a:ext>
            </a:extLst>
          </p:cNvPr>
          <p:cNvSpPr txBox="1"/>
          <p:nvPr/>
        </p:nvSpPr>
        <p:spPr>
          <a:xfrm>
            <a:off x="5017642" y="7182123"/>
            <a:ext cx="737606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1A9F95-5CFE-4F8B-9C73-7CF5C1ED61F5}"/>
              </a:ext>
            </a:extLst>
          </p:cNvPr>
          <p:cNvSpPr txBox="1"/>
          <p:nvPr/>
        </p:nvSpPr>
        <p:spPr>
          <a:xfrm>
            <a:off x="4836049" y="6741000"/>
            <a:ext cx="498370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D7694-139E-4BC3-858A-552BBDF1782E}"/>
              </a:ext>
            </a:extLst>
          </p:cNvPr>
          <p:cNvSpPr txBox="1"/>
          <p:nvPr/>
        </p:nvSpPr>
        <p:spPr>
          <a:xfrm>
            <a:off x="2379521" y="5482745"/>
            <a:ext cx="1971343" cy="307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999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dataset…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809A9F-74B5-43E3-80BE-8675121785A5}"/>
              </a:ext>
            </a:extLst>
          </p:cNvPr>
          <p:cNvGrpSpPr/>
          <p:nvPr/>
        </p:nvGrpSpPr>
        <p:grpSpPr>
          <a:xfrm>
            <a:off x="9377724" y="4466784"/>
            <a:ext cx="6488143" cy="5054784"/>
            <a:chOff x="9575479" y="4466759"/>
            <a:chExt cx="6488539" cy="505509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BAF9FF-6821-4166-A074-049EF27F31AE}"/>
                </a:ext>
              </a:extLst>
            </p:cNvPr>
            <p:cNvGrpSpPr/>
            <p:nvPr/>
          </p:nvGrpSpPr>
          <p:grpSpPr>
            <a:xfrm>
              <a:off x="9575479" y="4466759"/>
              <a:ext cx="6488539" cy="5055092"/>
              <a:chOff x="427404" y="1730829"/>
              <a:chExt cx="6016939" cy="4687678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A9D5E4D-FE25-40D3-9B4C-729BF61E7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7873" y="1817375"/>
                <a:ext cx="5796000" cy="3852000"/>
              </a:xfrm>
              <a:prstGeom prst="roundRect">
                <a:avLst>
                  <a:gd name="adj" fmla="val 3485"/>
                </a:avLst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8814463-ED70-4F9E-A510-4DD6113348B2}"/>
                  </a:ext>
                </a:extLst>
              </p:cNvPr>
              <p:cNvSpPr/>
              <p:nvPr/>
            </p:nvSpPr>
            <p:spPr>
              <a:xfrm>
                <a:off x="427404" y="1730829"/>
                <a:ext cx="6016939" cy="4065546"/>
              </a:xfrm>
              <a:prstGeom prst="roundRect">
                <a:avLst>
                  <a:gd name="adj" fmla="val 6311"/>
                </a:avLst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7035A1-5B48-4A9C-BBD6-465BF05B6AB1}"/>
                  </a:ext>
                </a:extLst>
              </p:cNvPr>
              <p:cNvSpPr/>
              <p:nvPr/>
            </p:nvSpPr>
            <p:spPr>
              <a:xfrm>
                <a:off x="3036305" y="5796375"/>
                <a:ext cx="941519" cy="622132"/>
              </a:xfrm>
              <a:prstGeom prst="rect">
                <a:avLst/>
              </a:prstGeom>
              <a:solidFill>
                <a:schemeClr val="accent3"/>
              </a:solidFill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B3D3495-A192-485E-94C3-ABBE410540A5}"/>
                  </a:ext>
                </a:extLst>
              </p:cNvPr>
              <p:cNvCxnSpPr/>
              <p:nvPr/>
            </p:nvCxnSpPr>
            <p:spPr>
              <a:xfrm>
                <a:off x="1670437" y="6418507"/>
                <a:ext cx="3699777" cy="0"/>
              </a:xfrm>
              <a:prstGeom prst="line">
                <a:avLst/>
              </a:prstGeom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0A3A71-3562-440E-AD7F-B3104BDD9A8F}"/>
                </a:ext>
              </a:extLst>
            </p:cNvPr>
            <p:cNvSpPr txBox="1"/>
            <p:nvPr/>
          </p:nvSpPr>
          <p:spPr>
            <a:xfrm>
              <a:off x="13870718" y="8062262"/>
              <a:ext cx="1580316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B52646-D26C-4ACF-B27D-5318F50C11D8}"/>
                </a:ext>
              </a:extLst>
            </p:cNvPr>
            <p:cNvSpPr txBox="1"/>
            <p:nvPr/>
          </p:nvSpPr>
          <p:spPr>
            <a:xfrm>
              <a:off x="13936550" y="6111879"/>
              <a:ext cx="1613641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2914D3-F3A7-4247-A74D-B8A3F2EFBFC2}"/>
                </a:ext>
              </a:extLst>
            </p:cNvPr>
            <p:cNvSpPr txBox="1"/>
            <p:nvPr/>
          </p:nvSpPr>
          <p:spPr>
            <a:xfrm>
              <a:off x="12257078" y="6111881"/>
              <a:ext cx="1846448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lllllllllllllllllllllllllllllllllll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6AA4FC-E0F7-4FE5-8E94-BEA0E1CB79BE}"/>
                </a:ext>
              </a:extLst>
            </p:cNvPr>
            <p:cNvSpPr txBox="1"/>
            <p:nvPr/>
          </p:nvSpPr>
          <p:spPr>
            <a:xfrm>
              <a:off x="12257078" y="5307214"/>
              <a:ext cx="1613641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65798C-29FF-4F65-B85F-165E43589A8B}"/>
                </a:ext>
              </a:extLst>
            </p:cNvPr>
            <p:cNvSpPr txBox="1"/>
            <p:nvPr/>
          </p:nvSpPr>
          <p:spPr>
            <a:xfrm>
              <a:off x="12267116" y="5705542"/>
              <a:ext cx="1307362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C80E8C-D628-41F7-9141-F3876DE585F1}"/>
                </a:ext>
              </a:extLst>
            </p:cNvPr>
            <p:cNvSpPr txBox="1"/>
            <p:nvPr/>
          </p:nvSpPr>
          <p:spPr>
            <a:xfrm>
              <a:off x="12266400" y="6488378"/>
              <a:ext cx="1930514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9F1124-9CA2-48EE-AE4F-759DDCF748FF}"/>
                </a:ext>
              </a:extLst>
            </p:cNvPr>
            <p:cNvSpPr txBox="1"/>
            <p:nvPr/>
          </p:nvSpPr>
          <p:spPr>
            <a:xfrm>
              <a:off x="12266400" y="6882599"/>
              <a:ext cx="1409624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F9A540-DB25-4C8C-A83E-E0AEFFB8A785}"/>
                </a:ext>
              </a:extLst>
            </p:cNvPr>
            <p:cNvSpPr txBox="1"/>
            <p:nvPr/>
          </p:nvSpPr>
          <p:spPr>
            <a:xfrm>
              <a:off x="12256395" y="8062262"/>
              <a:ext cx="1717433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llllllllllllllllllllllllllllllllll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D7FF29-A967-4FBB-8546-7F83D7112075}"/>
                </a:ext>
              </a:extLst>
            </p:cNvPr>
            <p:cNvSpPr txBox="1"/>
            <p:nvPr/>
          </p:nvSpPr>
          <p:spPr>
            <a:xfrm>
              <a:off x="10422610" y="5332359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Title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F0E487-8E88-48EA-84F3-D3267BAFEC78}"/>
                </a:ext>
              </a:extLst>
            </p:cNvPr>
            <p:cNvSpPr txBox="1"/>
            <p:nvPr/>
          </p:nvSpPr>
          <p:spPr>
            <a:xfrm>
              <a:off x="10422611" y="5726079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Creator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31078D-0D0E-4A48-8159-FFAEC1C721E9}"/>
                </a:ext>
              </a:extLst>
            </p:cNvPr>
            <p:cNvSpPr txBox="1"/>
            <p:nvPr/>
          </p:nvSpPr>
          <p:spPr>
            <a:xfrm>
              <a:off x="10422609" y="6513523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Keywords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4E8A99-DA0C-4178-B53C-2FB72CC9036F}"/>
                </a:ext>
              </a:extLst>
            </p:cNvPr>
            <p:cNvSpPr txBox="1"/>
            <p:nvPr/>
          </p:nvSpPr>
          <p:spPr>
            <a:xfrm>
              <a:off x="10422609" y="6907243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Temporal scope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5F0C42-9E62-4041-80C5-9D726EEC60FC}"/>
                </a:ext>
              </a:extLst>
            </p:cNvPr>
            <p:cNvSpPr txBox="1"/>
            <p:nvPr/>
          </p:nvSpPr>
          <p:spPr>
            <a:xfrm>
              <a:off x="10422611" y="6119800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Abstract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7467F6-B06C-43BF-9479-41CB6E49355E}"/>
                </a:ext>
              </a:extLst>
            </p:cNvPr>
            <p:cNvSpPr txBox="1"/>
            <p:nvPr/>
          </p:nvSpPr>
          <p:spPr>
            <a:xfrm>
              <a:off x="10422609" y="7300964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File type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1218C52-094B-49B8-89C1-CE69957ACCBF}"/>
                </a:ext>
              </a:extLst>
            </p:cNvPr>
            <p:cNvSpPr txBox="1"/>
            <p:nvPr/>
          </p:nvSpPr>
          <p:spPr>
            <a:xfrm>
              <a:off x="10422611" y="7694685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License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88CD47-3294-43CA-AC7F-9CBD67033E5A}"/>
                </a:ext>
              </a:extLst>
            </p:cNvPr>
            <p:cNvSpPr txBox="1"/>
            <p:nvPr/>
          </p:nvSpPr>
          <p:spPr>
            <a:xfrm>
              <a:off x="10422609" y="8083498"/>
              <a:ext cx="1715349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Related publication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8292CFC-78A6-4D9F-843A-71DA8280399F}"/>
                </a:ext>
              </a:extLst>
            </p:cNvPr>
            <p:cNvGrpSpPr/>
            <p:nvPr/>
          </p:nvGrpSpPr>
          <p:grpSpPr>
            <a:xfrm>
              <a:off x="10154638" y="4710598"/>
              <a:ext cx="5308684" cy="324000"/>
              <a:chOff x="787316" y="2190011"/>
              <a:chExt cx="5308684" cy="3240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1F6281D-FC66-4C76-996C-6DAAD5E9E06D}"/>
                  </a:ext>
                </a:extLst>
              </p:cNvPr>
              <p:cNvSpPr/>
              <p:nvPr/>
            </p:nvSpPr>
            <p:spPr>
              <a:xfrm>
                <a:off x="787316" y="2190011"/>
                <a:ext cx="5308684" cy="324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41C4D8C-18CE-4245-8D86-E2F3BE725A8F}"/>
                  </a:ext>
                </a:extLst>
              </p:cNvPr>
              <p:cNvSpPr/>
              <p:nvPr/>
            </p:nvSpPr>
            <p:spPr>
              <a:xfrm>
                <a:off x="926668" y="2420196"/>
                <a:ext cx="4680000" cy="31226"/>
              </a:xfrm>
              <a:custGeom>
                <a:avLst/>
                <a:gdLst>
                  <a:gd name="connsiteX0" fmla="*/ 450308 w 450829"/>
                  <a:gd name="connsiteY0" fmla="*/ 16101 h 31226"/>
                  <a:gd name="connsiteX1" fmla="*/ 435671 w 450829"/>
                  <a:gd name="connsiteY1" fmla="*/ 1464 h 31226"/>
                  <a:gd name="connsiteX2" fmla="*/ 16101 w 450829"/>
                  <a:gd name="connsiteY2" fmla="*/ 1464 h 31226"/>
                  <a:gd name="connsiteX3" fmla="*/ 1464 w 450829"/>
                  <a:gd name="connsiteY3" fmla="*/ 16101 h 31226"/>
                  <a:gd name="connsiteX4" fmla="*/ 16101 w 450829"/>
                  <a:gd name="connsiteY4" fmla="*/ 30738 h 31226"/>
                  <a:gd name="connsiteX5" fmla="*/ 435671 w 450829"/>
                  <a:gd name="connsiteY5" fmla="*/ 30738 h 31226"/>
                  <a:gd name="connsiteX6" fmla="*/ 450308 w 450829"/>
                  <a:gd name="connsiteY6" fmla="*/ 16101 h 3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0829" h="31226">
                    <a:moveTo>
                      <a:pt x="450308" y="16101"/>
                    </a:moveTo>
                    <a:cubicBezTo>
                      <a:pt x="450308" y="8015"/>
                      <a:pt x="443757" y="1464"/>
                      <a:pt x="435671" y="1464"/>
                    </a:cubicBezTo>
                    <a:lnTo>
                      <a:pt x="16101" y="1464"/>
                    </a:lnTo>
                    <a:cubicBezTo>
                      <a:pt x="8015" y="1464"/>
                      <a:pt x="1464" y="8015"/>
                      <a:pt x="1464" y="16101"/>
                    </a:cubicBezTo>
                    <a:cubicBezTo>
                      <a:pt x="1464" y="24187"/>
                      <a:pt x="8015" y="30738"/>
                      <a:pt x="16101" y="30738"/>
                    </a:cubicBezTo>
                    <a:lnTo>
                      <a:pt x="435671" y="30738"/>
                    </a:lnTo>
                    <a:cubicBezTo>
                      <a:pt x="443757" y="30738"/>
                      <a:pt x="450308" y="24185"/>
                      <a:pt x="450308" y="1610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884CA37-D142-4295-8E81-7CB8D1200C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8111" y="2245181"/>
                <a:ext cx="216000" cy="216000"/>
              </a:xfrm>
              <a:custGeom>
                <a:avLst/>
                <a:gdLst>
                  <a:gd name="connsiteX0" fmla="*/ 22323 w 175647"/>
                  <a:gd name="connsiteY0" fmla="*/ 22324 h 175647"/>
                  <a:gd name="connsiteX1" fmla="*/ 22323 w 175647"/>
                  <a:gd name="connsiteY1" fmla="*/ 123212 h 175647"/>
                  <a:gd name="connsiteX2" fmla="*/ 72767 w 175647"/>
                  <a:gd name="connsiteY2" fmla="*/ 144071 h 175647"/>
                  <a:gd name="connsiteX3" fmla="*/ 111789 w 175647"/>
                  <a:gd name="connsiteY3" fmla="*/ 132490 h 175647"/>
                  <a:gd name="connsiteX4" fmla="*/ 149906 w 175647"/>
                  <a:gd name="connsiteY4" fmla="*/ 170608 h 175647"/>
                  <a:gd name="connsiteX5" fmla="*/ 160258 w 175647"/>
                  <a:gd name="connsiteY5" fmla="*/ 174894 h 175647"/>
                  <a:gd name="connsiteX6" fmla="*/ 170609 w 175647"/>
                  <a:gd name="connsiteY6" fmla="*/ 170608 h 175647"/>
                  <a:gd name="connsiteX7" fmla="*/ 170609 w 175647"/>
                  <a:gd name="connsiteY7" fmla="*/ 149907 h 175647"/>
                  <a:gd name="connsiteX8" fmla="*/ 132492 w 175647"/>
                  <a:gd name="connsiteY8" fmla="*/ 111789 h 175647"/>
                  <a:gd name="connsiteX9" fmla="*/ 123214 w 175647"/>
                  <a:gd name="connsiteY9" fmla="*/ 22326 h 175647"/>
                  <a:gd name="connsiteX10" fmla="*/ 22323 w 175647"/>
                  <a:gd name="connsiteY10" fmla="*/ 22324 h 175647"/>
                  <a:gd name="connsiteX11" fmla="*/ 102511 w 175647"/>
                  <a:gd name="connsiteY11" fmla="*/ 102511 h 175647"/>
                  <a:gd name="connsiteX12" fmla="*/ 43026 w 175647"/>
                  <a:gd name="connsiteY12" fmla="*/ 102511 h 175647"/>
                  <a:gd name="connsiteX13" fmla="*/ 43026 w 175647"/>
                  <a:gd name="connsiteY13" fmla="*/ 43025 h 175647"/>
                  <a:gd name="connsiteX14" fmla="*/ 102511 w 175647"/>
                  <a:gd name="connsiteY14" fmla="*/ 43025 h 175647"/>
                  <a:gd name="connsiteX15" fmla="*/ 102511 w 175647"/>
                  <a:gd name="connsiteY15" fmla="*/ 102511 h 17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5647" h="175647">
                    <a:moveTo>
                      <a:pt x="22323" y="22324"/>
                    </a:moveTo>
                    <a:cubicBezTo>
                      <a:pt x="-5489" y="50139"/>
                      <a:pt x="-5489" y="95397"/>
                      <a:pt x="22323" y="123212"/>
                    </a:cubicBezTo>
                    <a:cubicBezTo>
                      <a:pt x="36231" y="137119"/>
                      <a:pt x="54498" y="144071"/>
                      <a:pt x="72767" y="144071"/>
                    </a:cubicBezTo>
                    <a:cubicBezTo>
                      <a:pt x="86378" y="144071"/>
                      <a:pt x="99983" y="140207"/>
                      <a:pt x="111789" y="132490"/>
                    </a:cubicBezTo>
                    <a:lnTo>
                      <a:pt x="149906" y="170608"/>
                    </a:lnTo>
                    <a:cubicBezTo>
                      <a:pt x="152765" y="173465"/>
                      <a:pt x="156512" y="174894"/>
                      <a:pt x="160258" y="174894"/>
                    </a:cubicBezTo>
                    <a:cubicBezTo>
                      <a:pt x="164003" y="174894"/>
                      <a:pt x="167750" y="173465"/>
                      <a:pt x="170609" y="170608"/>
                    </a:cubicBezTo>
                    <a:cubicBezTo>
                      <a:pt x="176326" y="164889"/>
                      <a:pt x="176326" y="155623"/>
                      <a:pt x="170609" y="149907"/>
                    </a:cubicBezTo>
                    <a:lnTo>
                      <a:pt x="132492" y="111789"/>
                    </a:lnTo>
                    <a:cubicBezTo>
                      <a:pt x="150568" y="84134"/>
                      <a:pt x="147478" y="46593"/>
                      <a:pt x="123214" y="22326"/>
                    </a:cubicBezTo>
                    <a:cubicBezTo>
                      <a:pt x="95399" y="-5491"/>
                      <a:pt x="50138" y="-5489"/>
                      <a:pt x="22323" y="22324"/>
                    </a:cubicBezTo>
                    <a:close/>
                    <a:moveTo>
                      <a:pt x="102511" y="102511"/>
                    </a:moveTo>
                    <a:cubicBezTo>
                      <a:pt x="86115" y="118913"/>
                      <a:pt x="59426" y="118915"/>
                      <a:pt x="43026" y="102511"/>
                    </a:cubicBezTo>
                    <a:cubicBezTo>
                      <a:pt x="26627" y="86111"/>
                      <a:pt x="26627" y="59427"/>
                      <a:pt x="43026" y="43025"/>
                    </a:cubicBezTo>
                    <a:cubicBezTo>
                      <a:pt x="59426" y="26623"/>
                      <a:pt x="86113" y="26623"/>
                      <a:pt x="102511" y="43025"/>
                    </a:cubicBezTo>
                    <a:cubicBezTo>
                      <a:pt x="118912" y="59427"/>
                      <a:pt x="118912" y="86111"/>
                      <a:pt x="102511" y="1025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475D35-900C-412C-BF9E-F0AE2CF7B48B}"/>
                </a:ext>
              </a:extLst>
            </p:cNvPr>
            <p:cNvSpPr txBox="1"/>
            <p:nvPr/>
          </p:nvSpPr>
          <p:spPr>
            <a:xfrm>
              <a:off x="12256395" y="7669040"/>
              <a:ext cx="737651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B9E56-EFA8-4670-A4C9-932005487A36}"/>
                </a:ext>
              </a:extLst>
            </p:cNvPr>
            <p:cNvSpPr txBox="1"/>
            <p:nvPr/>
          </p:nvSpPr>
          <p:spPr>
            <a:xfrm>
              <a:off x="12257076" y="7275820"/>
              <a:ext cx="498401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59F83FF-79C6-48E6-BF9F-C19DA719F8C0}"/>
              </a:ext>
            </a:extLst>
          </p:cNvPr>
          <p:cNvGrpSpPr/>
          <p:nvPr/>
        </p:nvGrpSpPr>
        <p:grpSpPr>
          <a:xfrm>
            <a:off x="4485451" y="508649"/>
            <a:ext cx="7409414" cy="1259211"/>
            <a:chOff x="3639535" y="2222891"/>
            <a:chExt cx="9163583" cy="155732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502C78E-FAF3-4175-AF3F-542F5C8F85E6}"/>
                </a:ext>
              </a:extLst>
            </p:cNvPr>
            <p:cNvGrpSpPr/>
            <p:nvPr/>
          </p:nvGrpSpPr>
          <p:grpSpPr>
            <a:xfrm>
              <a:off x="3639535" y="2222891"/>
              <a:ext cx="1397677" cy="1557327"/>
              <a:chOff x="811513" y="2817063"/>
              <a:chExt cx="1397677" cy="1557327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39FD607-0A34-415D-8E03-10F936C667B0}"/>
                  </a:ext>
                </a:extLst>
              </p:cNvPr>
              <p:cNvSpPr txBox="1"/>
              <p:nvPr/>
            </p:nvSpPr>
            <p:spPr>
              <a:xfrm>
                <a:off x="811513" y="3803585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WHAT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  <p:pic>
            <p:nvPicPr>
              <p:cNvPr id="70" name="Graphic 69" descr="Question mark">
                <a:extLst>
                  <a:ext uri="{FF2B5EF4-FFF2-40B4-BE49-F238E27FC236}">
                    <a16:creationId xmlns:a16="http://schemas.microsoft.com/office/drawing/2014/main" id="{642930DC-75C5-4CB6-A0F1-A27C160D9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53152" y="28170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6004131-90A7-4A9E-8B6A-5C7A17210989}"/>
                </a:ext>
              </a:extLst>
            </p:cNvPr>
            <p:cNvGrpSpPr/>
            <p:nvPr/>
          </p:nvGrpSpPr>
          <p:grpSpPr>
            <a:xfrm>
              <a:off x="9852259" y="2222891"/>
              <a:ext cx="1397677" cy="1557327"/>
              <a:chOff x="2323506" y="2817063"/>
              <a:chExt cx="1397677" cy="1557327"/>
            </a:xfrm>
          </p:grpSpPr>
          <p:pic>
            <p:nvPicPr>
              <p:cNvPr id="67" name="Graphic 66" descr="User">
                <a:extLst>
                  <a:ext uri="{FF2B5EF4-FFF2-40B4-BE49-F238E27FC236}">
                    <a16:creationId xmlns:a16="http://schemas.microsoft.com/office/drawing/2014/main" id="{8D4B232F-FFE7-4601-A25E-B1C85495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10770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EB97724-AF94-4A40-A421-89ED0F1EA7D0}"/>
                  </a:ext>
                </a:extLst>
              </p:cNvPr>
              <p:cNvSpPr txBox="1"/>
              <p:nvPr/>
            </p:nvSpPr>
            <p:spPr>
              <a:xfrm>
                <a:off x="2323506" y="3803585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WHO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621857D-BD63-423B-B424-64D43AC2B46E}"/>
                </a:ext>
              </a:extLst>
            </p:cNvPr>
            <p:cNvGrpSpPr/>
            <p:nvPr/>
          </p:nvGrpSpPr>
          <p:grpSpPr>
            <a:xfrm>
              <a:off x="11405441" y="2222891"/>
              <a:ext cx="1397677" cy="1557327"/>
              <a:chOff x="3916246" y="2817063"/>
              <a:chExt cx="1397677" cy="1557327"/>
            </a:xfrm>
          </p:grpSpPr>
          <p:pic>
            <p:nvPicPr>
              <p:cNvPr id="65" name="Graphic 64" descr="Lightbulb and gear">
                <a:extLst>
                  <a:ext uri="{FF2B5EF4-FFF2-40B4-BE49-F238E27FC236}">
                    <a16:creationId xmlns:a16="http://schemas.microsoft.com/office/drawing/2014/main" id="{DEB14106-A2F8-4ECE-A96F-707C3B4E6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57885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218F4A-12CD-4E3D-A958-36C5F021568D}"/>
                  </a:ext>
                </a:extLst>
              </p:cNvPr>
              <p:cNvSpPr txBox="1"/>
              <p:nvPr/>
            </p:nvSpPr>
            <p:spPr>
              <a:xfrm>
                <a:off x="3916246" y="3803585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WHY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D973F15-E005-4A1D-A2AB-356BE2DF1082}"/>
                </a:ext>
              </a:extLst>
            </p:cNvPr>
            <p:cNvGrpSpPr/>
            <p:nvPr/>
          </p:nvGrpSpPr>
          <p:grpSpPr>
            <a:xfrm>
              <a:off x="6745897" y="2222891"/>
              <a:ext cx="1397677" cy="1557328"/>
              <a:chOff x="5625536" y="2817063"/>
              <a:chExt cx="1397677" cy="1557328"/>
            </a:xfrm>
          </p:grpSpPr>
          <p:pic>
            <p:nvPicPr>
              <p:cNvPr id="63" name="Graphic 62" descr="Map with pin">
                <a:extLst>
                  <a:ext uri="{FF2B5EF4-FFF2-40B4-BE49-F238E27FC236}">
                    <a16:creationId xmlns:a16="http://schemas.microsoft.com/office/drawing/2014/main" id="{D68AD1D3-3C73-42D9-A4E5-A02EE0457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867175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D3A3AD-5731-45D2-B5AF-E4F95493B910}"/>
                  </a:ext>
                </a:extLst>
              </p:cNvPr>
              <p:cNvSpPr txBox="1"/>
              <p:nvPr/>
            </p:nvSpPr>
            <p:spPr>
              <a:xfrm>
                <a:off x="5625536" y="3803586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WHERE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776F5E9-E5D6-4B77-BF79-DEF3B7EC5B61}"/>
                </a:ext>
              </a:extLst>
            </p:cNvPr>
            <p:cNvGrpSpPr/>
            <p:nvPr/>
          </p:nvGrpSpPr>
          <p:grpSpPr>
            <a:xfrm>
              <a:off x="5192716" y="2222891"/>
              <a:ext cx="1397677" cy="1557328"/>
              <a:chOff x="7607848" y="2817063"/>
              <a:chExt cx="1397677" cy="1557328"/>
            </a:xfrm>
          </p:grpSpPr>
          <p:pic>
            <p:nvPicPr>
              <p:cNvPr id="61" name="Graphic 60" descr="Monthly calendar">
                <a:extLst>
                  <a:ext uri="{FF2B5EF4-FFF2-40B4-BE49-F238E27FC236}">
                    <a16:creationId xmlns:a16="http://schemas.microsoft.com/office/drawing/2014/main" id="{63E5636C-B2D9-4901-9ABA-1013323CD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49487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2E1960-A811-41DA-894C-2013B8DA03EC}"/>
                  </a:ext>
                </a:extLst>
              </p:cNvPr>
              <p:cNvSpPr txBox="1"/>
              <p:nvPr/>
            </p:nvSpPr>
            <p:spPr>
              <a:xfrm>
                <a:off x="7607848" y="3803586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WHEN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AA8C61C-6B48-46FC-98D2-57799F4CE8AB}"/>
                </a:ext>
              </a:extLst>
            </p:cNvPr>
            <p:cNvGrpSpPr/>
            <p:nvPr/>
          </p:nvGrpSpPr>
          <p:grpSpPr>
            <a:xfrm>
              <a:off x="8299078" y="2222891"/>
              <a:ext cx="1397677" cy="1557327"/>
              <a:chOff x="9590160" y="2817063"/>
              <a:chExt cx="1397677" cy="1557327"/>
            </a:xfrm>
          </p:grpSpPr>
          <p:pic>
            <p:nvPicPr>
              <p:cNvPr id="59" name="Graphic 58" descr="Microscope">
                <a:extLst>
                  <a:ext uri="{FF2B5EF4-FFF2-40B4-BE49-F238E27FC236}">
                    <a16:creationId xmlns:a16="http://schemas.microsoft.com/office/drawing/2014/main" id="{F77E9450-EB58-478A-9CD4-3BA48B06E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831799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6DF9397-2EDC-443C-B57E-8CD81BE317D3}"/>
                  </a:ext>
                </a:extLst>
              </p:cNvPr>
              <p:cNvSpPr txBox="1"/>
              <p:nvPr/>
            </p:nvSpPr>
            <p:spPr>
              <a:xfrm>
                <a:off x="9590160" y="3803585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HOW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5856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587F-8496-4916-AA92-98D5538F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UGent Panno Text" panose="02000506040000040003" pitchFamily="2" charset="0"/>
              </a:rPr>
              <a:t>Metadata is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BF8BC-4790-4CD5-A087-945920535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UGent Panno Text" panose="02000506040000040003" pitchFamily="2" charset="0"/>
              </a:rPr>
              <a:t>About data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A (very) structured type of documentation: records information in sets of pre-defined fields or elements.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Meant to be read &amp; exchanged by machines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To facilitate (online) data discovery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To quickly judge usefulness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93AC7-50AD-4CF2-9957-FDED2395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50" y="4394177"/>
            <a:ext cx="12343928" cy="49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5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7201-9379-4476-9C15-A038A2AD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Metadata in data repositories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9348BD-CC18-4D70-9EF1-EEB993E7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03" y="1194589"/>
            <a:ext cx="6120655" cy="743019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UGent Panno Text" panose="02000506040000040003" pitchFamily="2" charset="0"/>
              </a:rPr>
              <a:t>Repositories: infrastructure to allow us to share &amp; find data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Provide </a:t>
            </a:r>
            <a:r>
              <a:rPr lang="en-US" sz="3200" b="1" dirty="0">
                <a:solidFill>
                  <a:schemeClr val="tx2"/>
                </a:solidFill>
                <a:latin typeface="UGent Panno Text" panose="02000506040000040003" pitchFamily="2" charset="0"/>
              </a:rPr>
              <a:t>services to create &amp; manage metadata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Typically, by filling a form with</a:t>
            </a:r>
          </a:p>
          <a:p>
            <a:pPr lvl="1"/>
            <a:r>
              <a:rPr lang="en-US" sz="3200" dirty="0">
                <a:latin typeface="UGent Panno Text" panose="02000506040000040003" pitchFamily="2" charset="0"/>
              </a:rPr>
              <a:t>Pre-defined fields </a:t>
            </a:r>
          </a:p>
          <a:p>
            <a:pPr lvl="1"/>
            <a:r>
              <a:rPr lang="en-US" sz="3200" dirty="0">
                <a:latin typeface="UGent Panno Text" panose="02000506040000040003" pitchFamily="2" charset="0"/>
              </a:rPr>
              <a:t>Lists of controlled terms to choose from (e.g. standard licenses)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Metadata adheres to a specific metadata standard (interoperability)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ED31A-C7D6-4638-AADC-C5EFEBCE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25</a:t>
            </a:fld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FBAEB-5B58-4AE5-BD19-D98EAE64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33" y="1194591"/>
            <a:ext cx="10048947" cy="8453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F3E131-E10B-40AF-BF80-F4BF1E00EB41}"/>
              </a:ext>
            </a:extLst>
          </p:cNvPr>
          <p:cNvSpPr txBox="1"/>
          <p:nvPr/>
        </p:nvSpPr>
        <p:spPr>
          <a:xfrm>
            <a:off x="12924908" y="741659"/>
            <a:ext cx="3879785" cy="46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200" dirty="0">
                <a:latin typeface="UGent Panno Text" panose="02000506040000040003" pitchFamily="2" charset="0"/>
                <a:hlinkClick r:id="rId3"/>
              </a:rPr>
              <a:t>Zenodo</a:t>
            </a:r>
            <a:r>
              <a:rPr lang="en-US" sz="2200" dirty="0">
                <a:latin typeface="UGent Panno Text" panose="02000506040000040003" pitchFamily="2" charset="0"/>
              </a:rPr>
              <a:t> data upload form</a:t>
            </a:r>
          </a:p>
        </p:txBody>
      </p:sp>
    </p:spTree>
    <p:extLst>
      <p:ext uri="{BB962C8B-B14F-4D97-AF65-F5344CB8AC3E}">
        <p14:creationId xmlns:p14="http://schemas.microsoft.com/office/powerpoint/2010/main" val="1802467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 &amp; FAIR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3219A-997B-4380-B27C-23458E45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999718"/>
            <a:ext cx="15699575" cy="66960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200" dirty="0"/>
              <a:t>→ Key infrastructures that provide functionalities to make your data FAIR.</a:t>
            </a:r>
          </a:p>
          <a:p>
            <a:pPr marL="85725" indent="0">
              <a:buNone/>
            </a:pPr>
            <a:r>
              <a:rPr lang="en-US" sz="3200" dirty="0">
                <a:latin typeface="UGent Panno Text" panose="02000506040000040003" pitchFamily="2" charset="0"/>
              </a:rPr>
              <a:t>→ Shared responsibilities between repositories and researchers in making data FAIR</a:t>
            </a:r>
          </a:p>
          <a:p>
            <a:pPr marL="85725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26</a:t>
            </a:fld>
            <a:endParaRPr lang="nl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23C042-F39F-4EFE-9EE1-13C4C39C5F76}"/>
              </a:ext>
            </a:extLst>
          </p:cNvPr>
          <p:cNvGraphicFramePr>
            <a:graphicFrameLocks noGrp="1"/>
          </p:cNvGraphicFramePr>
          <p:nvPr/>
        </p:nvGraphicFramePr>
        <p:xfrm>
          <a:off x="830118" y="2437959"/>
          <a:ext cx="15920028" cy="57790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91955">
                  <a:extLst>
                    <a:ext uri="{9D8B030D-6E8A-4147-A177-3AD203B41FA5}">
                      <a16:colId xmlns:a16="http://schemas.microsoft.com/office/drawing/2014/main" val="2970482110"/>
                    </a:ext>
                  </a:extLst>
                </a:gridCol>
                <a:gridCol w="9476509">
                  <a:extLst>
                    <a:ext uri="{9D8B030D-6E8A-4147-A177-3AD203B41FA5}">
                      <a16:colId xmlns:a16="http://schemas.microsoft.com/office/drawing/2014/main" val="1442126003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559971775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207759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FAIR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Researcher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3795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FINDABLE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Assign a persistent identifier (PID)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3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Data are described with </a:t>
                      </a:r>
                      <a:r>
                        <a:rPr lang="en-US" sz="2400" u="sng" dirty="0">
                          <a:latin typeface="UGent Panno Text" panose="02000506040000040003" pitchFamily="50" charset="0"/>
                        </a:rPr>
                        <a:t>rich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metadata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8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include the PID, are indexed &amp; searchable online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013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(Meta)data retrievable via PID using a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standardised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communications protocol (e.g. html)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75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Authentication and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authorisation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6999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INTEROPERABLE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standards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763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Controlled vocabularies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15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References to other (meta)data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66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REUSABLE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(Machine readable) license / terms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24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Detailed provenance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55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Domain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367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08E72-7017-420E-9FA1-89CB1FCDE182}"/>
              </a:ext>
            </a:extLst>
          </p:cNvPr>
          <p:cNvSpPr/>
          <p:nvPr/>
        </p:nvSpPr>
        <p:spPr>
          <a:xfrm>
            <a:off x="8458486" y="8266756"/>
            <a:ext cx="8194675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Shared responsibilities between repositories and researchers in making data FAIR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ECF97-7F8F-40C3-81D2-3D72D0DCC2B5}"/>
              </a:ext>
            </a:extLst>
          </p:cNvPr>
          <p:cNvSpPr/>
          <p:nvPr/>
        </p:nvSpPr>
        <p:spPr>
          <a:xfrm>
            <a:off x="3381305" y="5703981"/>
            <a:ext cx="5723223" cy="651264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58CD2-D3FB-48B3-AC56-0CDCB390D5B5}"/>
              </a:ext>
            </a:extLst>
          </p:cNvPr>
          <p:cNvSpPr txBox="1"/>
          <p:nvPr/>
        </p:nvSpPr>
        <p:spPr>
          <a:xfrm>
            <a:off x="9538703" y="5569569"/>
            <a:ext cx="4104932" cy="63575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3200" b="1" dirty="0" err="1">
                <a:latin typeface="UGent Panno Text" panose="02000506040000040003" pitchFamily="2" charset="0"/>
              </a:rPr>
              <a:t>Vocabularies</a:t>
            </a:r>
            <a:endParaRPr lang="en-GB" sz="3200" b="1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3FF6-9C41-4E02-8A04-2F08649F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Vocabularies and standards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8344A-2CDB-45AC-8E89-B2EE4301C2E6}"/>
              </a:ext>
            </a:extLst>
          </p:cNvPr>
          <p:cNvSpPr txBox="1"/>
          <p:nvPr/>
        </p:nvSpPr>
        <p:spPr>
          <a:xfrm>
            <a:off x="6187300" y="1218024"/>
            <a:ext cx="3328155" cy="567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UGent Panno Text" panose="02000506040000040003" pitchFamily="2" charset="0"/>
              </a:rPr>
              <a:t>STANDARDIZED METADATA</a:t>
            </a:r>
            <a:endParaRPr lang="nl-BE" sz="2800" dirty="0">
              <a:latin typeface="UGent Panno Text" panose="02000506040000040003" pitchFamily="2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3478E5A-23C2-49E5-AAC8-C87107DFC51E}"/>
              </a:ext>
            </a:extLst>
          </p:cNvPr>
          <p:cNvGrpSpPr/>
          <p:nvPr/>
        </p:nvGrpSpPr>
        <p:grpSpPr>
          <a:xfrm>
            <a:off x="3870773" y="2087218"/>
            <a:ext cx="9227018" cy="7530069"/>
            <a:chOff x="427404" y="1730829"/>
            <a:chExt cx="6016939" cy="4687678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D58454B6-E079-4F9E-BF1C-BE3DF30089A9}"/>
                </a:ext>
              </a:extLst>
            </p:cNvPr>
            <p:cNvSpPr>
              <a:spLocks/>
            </p:cNvSpPr>
            <p:nvPr/>
          </p:nvSpPr>
          <p:spPr>
            <a:xfrm>
              <a:off x="537873" y="1817375"/>
              <a:ext cx="5796000" cy="3852000"/>
            </a:xfrm>
            <a:prstGeom prst="roundRect">
              <a:avLst>
                <a:gd name="adj" fmla="val 3485"/>
              </a:avLst>
            </a:prstGeom>
            <a:solidFill>
              <a:sysClr val="window" lastClr="FFFFFF"/>
            </a:soli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9">
                <a:defRPr/>
              </a:pPr>
              <a:endParaRPr lang="en-US" sz="1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CD966866-474F-4F76-AB86-A5D149CB7365}"/>
                </a:ext>
              </a:extLst>
            </p:cNvPr>
            <p:cNvSpPr/>
            <p:nvPr/>
          </p:nvSpPr>
          <p:spPr>
            <a:xfrm>
              <a:off x="427404" y="1730829"/>
              <a:ext cx="6016939" cy="4065546"/>
            </a:xfrm>
            <a:prstGeom prst="roundRect">
              <a:avLst>
                <a:gd name="adj" fmla="val 6311"/>
              </a:avLst>
            </a:prstGeom>
            <a:solidFill>
              <a:schemeClr val="bg1"/>
            </a:solidFill>
            <a:ln w="76200" cap="flat" cmpd="sng" algn="ctr">
              <a:solidFill>
                <a:srgbClr val="FFD2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9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8120114-4E55-4F07-BCE4-7122A2CA211B}"/>
                </a:ext>
              </a:extLst>
            </p:cNvPr>
            <p:cNvSpPr/>
            <p:nvPr/>
          </p:nvSpPr>
          <p:spPr>
            <a:xfrm>
              <a:off x="3036305" y="5796375"/>
              <a:ext cx="941519" cy="622132"/>
            </a:xfrm>
            <a:prstGeom prst="rect">
              <a:avLst/>
            </a:prstGeom>
            <a:solidFill>
              <a:srgbClr val="FFD200"/>
            </a:solidFill>
            <a:ln w="76200" cap="flat" cmpd="sng" algn="ctr">
              <a:solidFill>
                <a:srgbClr val="FFD2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0032" tIns="65016" rIns="130032" bIns="650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9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02642F-C0F4-4777-858A-6D1FE2351FF9}"/>
                </a:ext>
              </a:extLst>
            </p:cNvPr>
            <p:cNvCxnSpPr/>
            <p:nvPr/>
          </p:nvCxnSpPr>
          <p:spPr>
            <a:xfrm>
              <a:off x="1670437" y="6418507"/>
              <a:ext cx="3699777" cy="0"/>
            </a:xfrm>
            <a:prstGeom prst="line">
              <a:avLst/>
            </a:prstGeom>
            <a:solidFill>
              <a:srgbClr val="1E64C8"/>
            </a:solidFill>
            <a:ln w="76200" cap="flat" cmpd="sng" algn="ctr">
              <a:solidFill>
                <a:srgbClr val="FFD200"/>
              </a:solidFill>
              <a:prstDash val="solid"/>
              <a:miter lim="800000"/>
            </a:ln>
            <a:effectLst/>
          </p:spPr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B2C136D4-F3A0-4F12-B81C-A36C08448AB1}"/>
              </a:ext>
            </a:extLst>
          </p:cNvPr>
          <p:cNvSpPr txBox="1"/>
          <p:nvPr/>
        </p:nvSpPr>
        <p:spPr>
          <a:xfrm>
            <a:off x="9978810" y="7541606"/>
            <a:ext cx="2247288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8CB1156-7424-48B5-8B8E-AF4BCF41354F}"/>
              </a:ext>
            </a:extLst>
          </p:cNvPr>
          <p:cNvSpPr txBox="1"/>
          <p:nvPr/>
        </p:nvSpPr>
        <p:spPr>
          <a:xfrm>
            <a:off x="10072424" y="4768067"/>
            <a:ext cx="2294675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</a:t>
            </a:r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A86778D-4EE6-4514-B812-63BA47E8E57C}"/>
              </a:ext>
            </a:extLst>
          </p:cNvPr>
          <p:cNvSpPr txBox="1"/>
          <p:nvPr/>
        </p:nvSpPr>
        <p:spPr>
          <a:xfrm>
            <a:off x="7684135" y="4768068"/>
            <a:ext cx="2625738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117D4D0-00F0-4948-9A64-BF684E1B8D51}"/>
              </a:ext>
            </a:extLst>
          </p:cNvPr>
          <p:cNvSpPr txBox="1"/>
          <p:nvPr/>
        </p:nvSpPr>
        <p:spPr>
          <a:xfrm>
            <a:off x="7684134" y="3623795"/>
            <a:ext cx="2294675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7BD2337-5E50-4977-A154-AC7440A5C92D}"/>
              </a:ext>
            </a:extLst>
          </p:cNvPr>
          <p:cNvSpPr txBox="1"/>
          <p:nvPr/>
        </p:nvSpPr>
        <p:spPr>
          <a:xfrm>
            <a:off x="7697392" y="5303467"/>
            <a:ext cx="2745286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</a:t>
            </a:r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8A439C5-10F4-4FBC-9EA7-F77E67FD12A4}"/>
              </a:ext>
            </a:extLst>
          </p:cNvPr>
          <p:cNvSpPr txBox="1"/>
          <p:nvPr/>
        </p:nvSpPr>
        <p:spPr>
          <a:xfrm>
            <a:off x="7683163" y="7541606"/>
            <a:ext cx="2442273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84F97EC-0458-4608-9646-17702ADFBC68}"/>
              </a:ext>
            </a:extLst>
          </p:cNvPr>
          <p:cNvSpPr txBox="1"/>
          <p:nvPr/>
        </p:nvSpPr>
        <p:spPr>
          <a:xfrm>
            <a:off x="5075433" y="3659660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Title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DFE7C0C-7A03-433D-A4BC-9B3859BF3CE0}"/>
              </a:ext>
            </a:extLst>
          </p:cNvPr>
          <p:cNvSpPr txBox="1"/>
          <p:nvPr/>
        </p:nvSpPr>
        <p:spPr>
          <a:xfrm>
            <a:off x="5075436" y="4219551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Creator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F7CCFC8-EC8B-4587-B84E-7743C09F8007}"/>
              </a:ext>
            </a:extLst>
          </p:cNvPr>
          <p:cNvSpPr txBox="1"/>
          <p:nvPr/>
        </p:nvSpPr>
        <p:spPr>
          <a:xfrm>
            <a:off x="5075431" y="5339331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Subject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C007DC-6E8E-4F97-BF7A-2C368584D974}"/>
              </a:ext>
            </a:extLst>
          </p:cNvPr>
          <p:cNvSpPr txBox="1"/>
          <p:nvPr/>
        </p:nvSpPr>
        <p:spPr>
          <a:xfrm>
            <a:off x="5075430" y="5899221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Date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8478671-AE5D-4827-83CE-10EDD08DCDB5}"/>
              </a:ext>
            </a:extLst>
          </p:cNvPr>
          <p:cNvSpPr txBox="1"/>
          <p:nvPr/>
        </p:nvSpPr>
        <p:spPr>
          <a:xfrm>
            <a:off x="5075434" y="4779440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Description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8D373B2-DA2A-45FD-90D1-152D8CF499D0}"/>
              </a:ext>
            </a:extLst>
          </p:cNvPr>
          <p:cNvSpPr txBox="1"/>
          <p:nvPr/>
        </p:nvSpPr>
        <p:spPr>
          <a:xfrm>
            <a:off x="5075430" y="6459112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Format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FEBA5A-CCD6-4C48-B276-4DFC64E8691B}"/>
              </a:ext>
            </a:extLst>
          </p:cNvPr>
          <p:cNvSpPr txBox="1"/>
          <p:nvPr/>
        </p:nvSpPr>
        <p:spPr>
          <a:xfrm>
            <a:off x="5075436" y="7019001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Rights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B346E01-A0E0-45E7-84EB-C4C5D68A5334}"/>
              </a:ext>
            </a:extLst>
          </p:cNvPr>
          <p:cNvSpPr txBox="1"/>
          <p:nvPr/>
        </p:nvSpPr>
        <p:spPr>
          <a:xfrm>
            <a:off x="5075431" y="7571916"/>
            <a:ext cx="2439311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Related identifier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E5ACE6D-E0A1-42CF-B70B-C91B07643338}"/>
              </a:ext>
            </a:extLst>
          </p:cNvPr>
          <p:cNvSpPr txBox="1"/>
          <p:nvPr/>
        </p:nvSpPr>
        <p:spPr>
          <a:xfrm>
            <a:off x="7683163" y="6982425"/>
            <a:ext cx="1048976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15E991-4F05-4CD2-8EC3-248D1A9AECE3}"/>
              </a:ext>
            </a:extLst>
          </p:cNvPr>
          <p:cNvSpPr txBox="1"/>
          <p:nvPr/>
        </p:nvSpPr>
        <p:spPr>
          <a:xfrm>
            <a:off x="7684132" y="6423248"/>
            <a:ext cx="708748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E5956F5-E449-4D50-A5A4-3C305EBDF48C}"/>
              </a:ext>
            </a:extLst>
          </p:cNvPr>
          <p:cNvGrpSpPr/>
          <p:nvPr/>
        </p:nvGrpSpPr>
        <p:grpSpPr>
          <a:xfrm>
            <a:off x="5107363" y="2268815"/>
            <a:ext cx="2431723" cy="1196100"/>
            <a:chOff x="1627612" y="2348042"/>
            <a:chExt cx="2638313" cy="1314155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E8AE23D3-0B5E-463E-90A5-A80401548BC6}"/>
                </a:ext>
              </a:extLst>
            </p:cNvPr>
            <p:cNvSpPr/>
            <p:nvPr/>
          </p:nvSpPr>
          <p:spPr>
            <a:xfrm>
              <a:off x="1627612" y="2348042"/>
              <a:ext cx="2638313" cy="1314155"/>
            </a:xfrm>
            <a:prstGeom prst="roundRect">
              <a:avLst/>
            </a:prstGeom>
            <a:solidFill>
              <a:sysClr val="window" lastClr="FFFFFF"/>
            </a:solidFill>
            <a:ln w="317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9">
                <a:defRPr/>
              </a:pPr>
              <a:endParaRPr lang="nl-BE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4B833C3-BBCD-4FDE-B500-D546DD7F1B28}"/>
                </a:ext>
              </a:extLst>
            </p:cNvPr>
            <p:cNvSpPr txBox="1"/>
            <p:nvPr/>
          </p:nvSpPr>
          <p:spPr>
            <a:xfrm>
              <a:off x="1819696" y="2468506"/>
              <a:ext cx="2384775" cy="1075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89">
                <a:lnSpc>
                  <a:spcPct val="120000"/>
                </a:lnSpc>
                <a:defRPr/>
              </a:pPr>
              <a:r>
                <a:rPr lang="en-US" sz="2500" b="1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Metadata fields or </a:t>
              </a:r>
            </a:p>
            <a:p>
              <a:pPr defTabSz="914289">
                <a:lnSpc>
                  <a:spcPct val="120000"/>
                </a:lnSpc>
                <a:defRPr/>
              </a:pPr>
              <a:r>
                <a:rPr lang="en-US" sz="2500" b="1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elements</a:t>
              </a:r>
              <a:endParaRPr lang="nl-BE" sz="2500" b="1" kern="0" dirty="0">
                <a:solidFill>
                  <a:prstClr val="black"/>
                </a:solidFill>
                <a:latin typeface="UGent Panno Text" panose="02000506040000040003" pitchFamily="2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0AD90A2-F8C0-4FB3-9526-22C42FA8D89B}"/>
              </a:ext>
            </a:extLst>
          </p:cNvPr>
          <p:cNvGrpSpPr/>
          <p:nvPr/>
        </p:nvGrpSpPr>
        <p:grpSpPr>
          <a:xfrm>
            <a:off x="7683165" y="2281973"/>
            <a:ext cx="4983809" cy="1220949"/>
            <a:chOff x="4027360" y="1797075"/>
            <a:chExt cx="5702388" cy="1314155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3A998E14-46CB-4C0D-AE47-7B6607C3356C}"/>
                </a:ext>
              </a:extLst>
            </p:cNvPr>
            <p:cNvSpPr/>
            <p:nvPr/>
          </p:nvSpPr>
          <p:spPr>
            <a:xfrm>
              <a:off x="4027360" y="1797075"/>
              <a:ext cx="5689807" cy="1314155"/>
            </a:xfrm>
            <a:prstGeom prst="roundRect">
              <a:avLst/>
            </a:prstGeom>
            <a:solidFill>
              <a:sysClr val="window" lastClr="FFFFFF"/>
            </a:solidFill>
            <a:ln w="317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9">
                <a:defRPr/>
              </a:pPr>
              <a:endParaRPr lang="nl-BE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FA8B72A-0A61-49A8-8713-642915B95B68}"/>
                </a:ext>
              </a:extLst>
            </p:cNvPr>
            <p:cNvSpPr txBox="1"/>
            <p:nvPr/>
          </p:nvSpPr>
          <p:spPr>
            <a:xfrm>
              <a:off x="4654348" y="1921294"/>
              <a:ext cx="5075400" cy="1053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89">
                <a:lnSpc>
                  <a:spcPct val="120000"/>
                </a:lnSpc>
                <a:defRPr/>
              </a:pPr>
              <a:r>
                <a:rPr lang="en-US" sz="2500" b="1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Metadata values</a:t>
              </a:r>
            </a:p>
            <a:p>
              <a:pPr defTabSz="914289">
                <a:lnSpc>
                  <a:spcPct val="120000"/>
                </a:lnSpc>
                <a:defRPr/>
              </a:pPr>
              <a:r>
                <a:rPr lang="en-US" sz="2500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Vocabularies, ontologies, ISO standards</a:t>
              </a:r>
              <a:endParaRPr lang="nl-BE" sz="2500" kern="0" dirty="0">
                <a:solidFill>
                  <a:prstClr val="black"/>
                </a:solidFill>
                <a:latin typeface="UGent Panno Text" panose="02000506040000040003" pitchFamily="2" charset="0"/>
              </a:endParaRPr>
            </a:p>
          </p:txBody>
        </p:sp>
      </p:grpSp>
      <p:pic>
        <p:nvPicPr>
          <p:cNvPr id="128" name="Picture 2" descr="DataCite - Outreach material">
            <a:extLst>
              <a:ext uri="{FF2B5EF4-FFF2-40B4-BE49-F238E27FC236}">
                <a16:creationId xmlns:a16="http://schemas.microsoft.com/office/drawing/2014/main" id="{B068E04F-679A-43C6-B5E5-57148B2D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22" y="3681635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DataCite - Outreach material">
            <a:extLst>
              <a:ext uri="{FF2B5EF4-FFF2-40B4-BE49-F238E27FC236}">
                <a16:creationId xmlns:a16="http://schemas.microsoft.com/office/drawing/2014/main" id="{73BCB588-35FF-4BEF-8C3A-202FFFA2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4294739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DataCite - Outreach material">
            <a:extLst>
              <a:ext uri="{FF2B5EF4-FFF2-40B4-BE49-F238E27FC236}">
                <a16:creationId xmlns:a16="http://schemas.microsoft.com/office/drawing/2014/main" id="{B433894B-B867-4296-B081-2A58BCEE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455" y="5973448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44EDA56D-C223-4A96-BD46-004C0BECC277}"/>
              </a:ext>
            </a:extLst>
          </p:cNvPr>
          <p:cNvSpPr txBox="1"/>
          <p:nvPr/>
        </p:nvSpPr>
        <p:spPr>
          <a:xfrm>
            <a:off x="7696935" y="4188105"/>
            <a:ext cx="1859132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ORCID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3E80033-3956-495E-A561-7E9A55E38117}"/>
              </a:ext>
            </a:extLst>
          </p:cNvPr>
          <p:cNvSpPr txBox="1"/>
          <p:nvPr/>
        </p:nvSpPr>
        <p:spPr>
          <a:xfrm>
            <a:off x="7695917" y="5861934"/>
            <a:ext cx="2004554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ISO-…</a:t>
            </a:r>
          </a:p>
        </p:txBody>
      </p:sp>
      <p:pic>
        <p:nvPicPr>
          <p:cNvPr id="138" name="Picture 2" descr="DataCite - Outreach material">
            <a:extLst>
              <a:ext uri="{FF2B5EF4-FFF2-40B4-BE49-F238E27FC236}">
                <a16:creationId xmlns:a16="http://schemas.microsoft.com/office/drawing/2014/main" id="{4E979E3E-1AFE-45C9-9376-D752B887C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4832386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DataCite - Outreach material">
            <a:extLst>
              <a:ext uri="{FF2B5EF4-FFF2-40B4-BE49-F238E27FC236}">
                <a16:creationId xmlns:a16="http://schemas.microsoft.com/office/drawing/2014/main" id="{3430A24D-0CBE-4624-A06F-4FAC3D5A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5370034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DataCite - Outreach material">
            <a:extLst>
              <a:ext uri="{FF2B5EF4-FFF2-40B4-BE49-F238E27FC236}">
                <a16:creationId xmlns:a16="http://schemas.microsoft.com/office/drawing/2014/main" id="{994449C4-2E97-4E2E-9F8F-016A54E5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6525533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DataCite - Outreach material">
            <a:extLst>
              <a:ext uri="{FF2B5EF4-FFF2-40B4-BE49-F238E27FC236}">
                <a16:creationId xmlns:a16="http://schemas.microsoft.com/office/drawing/2014/main" id="{88740EE5-2369-4DD8-B5C3-2ADB76CA1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7095262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DataCite - Outreach material">
            <a:extLst>
              <a:ext uri="{FF2B5EF4-FFF2-40B4-BE49-F238E27FC236}">
                <a16:creationId xmlns:a16="http://schemas.microsoft.com/office/drawing/2014/main" id="{6DC2BC69-7104-448D-AD41-6A7AE8DE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7632909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1C5FD-E043-4067-863B-6F897097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Controlled vocabularies to standardize terminology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F40CB-A7F5-44BE-A60F-8FDF77B3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28</a:t>
            </a:fld>
            <a:endParaRPr lang="en-GB" noProof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F6CA59-7B03-443C-8C28-9CCA3C48F66B}"/>
              </a:ext>
            </a:extLst>
          </p:cNvPr>
          <p:cNvGrpSpPr/>
          <p:nvPr/>
        </p:nvGrpSpPr>
        <p:grpSpPr>
          <a:xfrm>
            <a:off x="2636586" y="3558389"/>
            <a:ext cx="6172244" cy="2440174"/>
            <a:chOff x="6853711" y="4485851"/>
            <a:chExt cx="6172244" cy="2440174"/>
          </a:xfrm>
        </p:grpSpPr>
        <p:pic>
          <p:nvPicPr>
            <p:cNvPr id="11" name="Graphic 10" descr="Table">
              <a:extLst>
                <a:ext uri="{FF2B5EF4-FFF2-40B4-BE49-F238E27FC236}">
                  <a16:creationId xmlns:a16="http://schemas.microsoft.com/office/drawing/2014/main" id="{A8F50E50-EF70-4A6F-B01B-8B8906707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1567"/>
            <a:stretch/>
          </p:blipFill>
          <p:spPr>
            <a:xfrm>
              <a:off x="11787595" y="5014611"/>
              <a:ext cx="1238360" cy="10951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46A30E-AF90-4BE3-B953-2C804C1CF7EB}"/>
                </a:ext>
              </a:extLst>
            </p:cNvPr>
            <p:cNvSpPr txBox="1"/>
            <p:nvPr/>
          </p:nvSpPr>
          <p:spPr>
            <a:xfrm>
              <a:off x="11852654" y="4931773"/>
              <a:ext cx="1095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spc="-100" dirty="0">
                  <a:latin typeface="OCR A Extended" panose="02010509020102010303" pitchFamily="50" charset="0"/>
                </a:rPr>
                <a:t>DATA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BC6B88-65AA-4BEC-8079-4216BC8B4662}"/>
                </a:ext>
              </a:extLst>
            </p:cNvPr>
            <p:cNvGrpSpPr/>
            <p:nvPr/>
          </p:nvGrpSpPr>
          <p:grpSpPr>
            <a:xfrm>
              <a:off x="8530217" y="5054884"/>
              <a:ext cx="2943294" cy="917418"/>
              <a:chOff x="2376485" y="3178215"/>
              <a:chExt cx="2943294" cy="917418"/>
            </a:xfrm>
            <a:solidFill>
              <a:schemeClr val="tx1"/>
            </a:solidFill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994F219-969E-485D-B453-6982FE9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779" y="3636924"/>
                <a:ext cx="1440000" cy="0"/>
              </a:xfrm>
              <a:prstGeom prst="straightConnector1">
                <a:avLst/>
              </a:prstGeom>
              <a:grpFill/>
              <a:ln w="34925" cap="rnd">
                <a:solidFill>
                  <a:schemeClr val="bg1"/>
                </a:solidFill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6800DD6-C0A9-476F-8BEE-3C4D263640B0}"/>
                  </a:ext>
                </a:extLst>
              </p:cNvPr>
              <p:cNvGrpSpPr/>
              <p:nvPr/>
            </p:nvGrpSpPr>
            <p:grpSpPr>
              <a:xfrm>
                <a:off x="2376485" y="3178215"/>
                <a:ext cx="1095722" cy="917418"/>
                <a:chOff x="4570839" y="5147030"/>
                <a:chExt cx="1095722" cy="917418"/>
              </a:xfrm>
              <a:grpFill/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30D6827-3B34-4550-A6F6-EF9F457F1FCD}"/>
                    </a:ext>
                  </a:extLst>
                </p:cNvPr>
                <p:cNvSpPr txBox="1"/>
                <p:nvPr/>
              </p:nvSpPr>
              <p:spPr>
                <a:xfrm>
                  <a:off x="4570839" y="5147030"/>
                  <a:ext cx="1095722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600" spc="-100" dirty="0">
                      <a:latin typeface="OCR A Extended" panose="02010509020102010303" pitchFamily="50" charset="0"/>
                    </a:rPr>
                    <a:t>METADATA</a:t>
                  </a:r>
                </a:p>
              </p:txBody>
            </p:sp>
            <p:grpSp>
              <p:nvGrpSpPr>
                <p:cNvPr id="19" name="Graphic 53">
                  <a:extLst>
                    <a:ext uri="{FF2B5EF4-FFF2-40B4-BE49-F238E27FC236}">
                      <a16:creationId xmlns:a16="http://schemas.microsoft.com/office/drawing/2014/main" id="{13E95F7B-1DAC-4B9B-8850-9594DCA392F4}"/>
                    </a:ext>
                  </a:extLst>
                </p:cNvPr>
                <p:cNvGrpSpPr/>
                <p:nvPr/>
              </p:nvGrpSpPr>
              <p:grpSpPr>
                <a:xfrm>
                  <a:off x="4733595" y="5531721"/>
                  <a:ext cx="770209" cy="532727"/>
                  <a:chOff x="858762" y="1375578"/>
                  <a:chExt cx="770209" cy="532727"/>
                </a:xfrm>
                <a:grpFill/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5B6FCBE6-CCF3-45E4-9613-3295B5D2502C}"/>
                      </a:ext>
                    </a:extLst>
                  </p:cNvPr>
                  <p:cNvSpPr/>
                  <p:nvPr/>
                </p:nvSpPr>
                <p:spPr>
                  <a:xfrm>
                    <a:off x="858762" y="1375578"/>
                    <a:ext cx="147623" cy="147623"/>
                  </a:xfrm>
                  <a:custGeom>
                    <a:avLst/>
                    <a:gdLst>
                      <a:gd name="connsiteX0" fmla="*/ 74614 w 147623"/>
                      <a:gd name="connsiteY0" fmla="*/ 146821 h 147623"/>
                      <a:gd name="connsiteX1" fmla="*/ 146821 w 147623"/>
                      <a:gd name="connsiteY1" fmla="*/ 74614 h 147623"/>
                      <a:gd name="connsiteX2" fmla="*/ 74614 w 147623"/>
                      <a:gd name="connsiteY2" fmla="*/ 2407 h 147623"/>
                      <a:gd name="connsiteX3" fmla="*/ 2407 w 147623"/>
                      <a:gd name="connsiteY3" fmla="*/ 74614 h 147623"/>
                      <a:gd name="connsiteX4" fmla="*/ 74614 w 147623"/>
                      <a:gd name="connsiteY4" fmla="*/ 146821 h 147623"/>
                      <a:gd name="connsiteX5" fmla="*/ 74614 w 147623"/>
                      <a:gd name="connsiteY5" fmla="*/ 50545 h 147623"/>
                      <a:gd name="connsiteX6" fmla="*/ 98683 w 147623"/>
                      <a:gd name="connsiteY6" fmla="*/ 74614 h 147623"/>
                      <a:gd name="connsiteX7" fmla="*/ 74614 w 147623"/>
                      <a:gd name="connsiteY7" fmla="*/ 98683 h 147623"/>
                      <a:gd name="connsiteX8" fmla="*/ 50545 w 147623"/>
                      <a:gd name="connsiteY8" fmla="*/ 74614 h 147623"/>
                      <a:gd name="connsiteX9" fmla="*/ 74614 w 147623"/>
                      <a:gd name="connsiteY9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7623" h="147623">
                        <a:moveTo>
                          <a:pt x="74614" y="146821"/>
                        </a:moveTo>
                        <a:cubicBezTo>
                          <a:pt x="114431" y="146821"/>
                          <a:pt x="146821" y="114431"/>
                          <a:pt x="146821" y="74614"/>
                        </a:cubicBezTo>
                        <a:cubicBezTo>
                          <a:pt x="146821" y="34797"/>
                          <a:pt x="114431" y="2407"/>
                          <a:pt x="74614" y="2407"/>
                        </a:cubicBez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cubicBezTo>
                          <a:pt x="87887" y="50545"/>
                          <a:pt x="98683" y="61341"/>
                          <a:pt x="98683" y="74614"/>
                        </a:cubicBezTo>
                        <a:cubicBezTo>
                          <a:pt x="98683" y="87887"/>
                          <a:pt x="87887" y="98683"/>
                          <a:pt x="74614" y="98683"/>
                        </a:cubicBez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731BDB1-68C3-49A2-B282-A9BEB64F2811}"/>
                      </a:ext>
                    </a:extLst>
                  </p:cNvPr>
                  <p:cNvSpPr/>
                  <p:nvPr/>
                </p:nvSpPr>
                <p:spPr>
                  <a:xfrm>
                    <a:off x="1076988" y="1375578"/>
                    <a:ext cx="551983" cy="147623"/>
                  </a:xfrm>
                  <a:custGeom>
                    <a:avLst/>
                    <a:gdLst>
                      <a:gd name="connsiteX0" fmla="*/ 74614 w 551982"/>
                      <a:gd name="connsiteY0" fmla="*/ 146821 h 147623"/>
                      <a:gd name="connsiteX1" fmla="*/ 478974 w 551982"/>
                      <a:gd name="connsiteY1" fmla="*/ 146821 h 147623"/>
                      <a:gd name="connsiteX2" fmla="*/ 551181 w 551982"/>
                      <a:gd name="connsiteY2" fmla="*/ 74614 h 147623"/>
                      <a:gd name="connsiteX3" fmla="*/ 478974 w 551982"/>
                      <a:gd name="connsiteY3" fmla="*/ 2407 h 147623"/>
                      <a:gd name="connsiteX4" fmla="*/ 74614 w 551982"/>
                      <a:gd name="connsiteY4" fmla="*/ 2407 h 147623"/>
                      <a:gd name="connsiteX5" fmla="*/ 2407 w 551982"/>
                      <a:gd name="connsiteY5" fmla="*/ 74614 h 147623"/>
                      <a:gd name="connsiteX6" fmla="*/ 74614 w 551982"/>
                      <a:gd name="connsiteY6" fmla="*/ 146821 h 147623"/>
                      <a:gd name="connsiteX7" fmla="*/ 74614 w 551982"/>
                      <a:gd name="connsiteY7" fmla="*/ 50545 h 147623"/>
                      <a:gd name="connsiteX8" fmla="*/ 478974 w 551982"/>
                      <a:gd name="connsiteY8" fmla="*/ 50545 h 147623"/>
                      <a:gd name="connsiteX9" fmla="*/ 503043 w 551982"/>
                      <a:gd name="connsiteY9" fmla="*/ 74614 h 147623"/>
                      <a:gd name="connsiteX10" fmla="*/ 478974 w 551982"/>
                      <a:gd name="connsiteY10" fmla="*/ 98683 h 147623"/>
                      <a:gd name="connsiteX11" fmla="*/ 74614 w 551982"/>
                      <a:gd name="connsiteY11" fmla="*/ 98683 h 147623"/>
                      <a:gd name="connsiteX12" fmla="*/ 50545 w 551982"/>
                      <a:gd name="connsiteY12" fmla="*/ 74614 h 147623"/>
                      <a:gd name="connsiteX13" fmla="*/ 74614 w 551982"/>
                      <a:gd name="connsiteY13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1982" h="147623">
                        <a:moveTo>
                          <a:pt x="74614" y="146821"/>
                        </a:moveTo>
                        <a:lnTo>
                          <a:pt x="478974" y="146821"/>
                        </a:lnTo>
                        <a:cubicBezTo>
                          <a:pt x="518787" y="146821"/>
                          <a:pt x="551181" y="114431"/>
                          <a:pt x="551181" y="74614"/>
                        </a:cubicBezTo>
                        <a:cubicBezTo>
                          <a:pt x="551181" y="34797"/>
                          <a:pt x="518787" y="2407"/>
                          <a:pt x="478974" y="2407"/>
                        </a:cubicBezTo>
                        <a:lnTo>
                          <a:pt x="74614" y="2407"/>
                        </a:ln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lnTo>
                          <a:pt x="478974" y="50545"/>
                        </a:lnTo>
                        <a:cubicBezTo>
                          <a:pt x="492247" y="50545"/>
                          <a:pt x="503043" y="61341"/>
                          <a:pt x="503043" y="74614"/>
                        </a:cubicBezTo>
                        <a:cubicBezTo>
                          <a:pt x="503043" y="87887"/>
                          <a:pt x="492247" y="98683"/>
                          <a:pt x="478974" y="98683"/>
                        </a:cubicBezTo>
                        <a:lnTo>
                          <a:pt x="74614" y="98683"/>
                        </a:ln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5C37171F-C4B3-47A9-9969-7FF0C90B4839}"/>
                      </a:ext>
                    </a:extLst>
                  </p:cNvPr>
                  <p:cNvSpPr/>
                  <p:nvPr/>
                </p:nvSpPr>
                <p:spPr>
                  <a:xfrm>
                    <a:off x="858762" y="1568130"/>
                    <a:ext cx="147623" cy="147623"/>
                  </a:xfrm>
                  <a:custGeom>
                    <a:avLst/>
                    <a:gdLst>
                      <a:gd name="connsiteX0" fmla="*/ 74614 w 147623"/>
                      <a:gd name="connsiteY0" fmla="*/ 146821 h 147623"/>
                      <a:gd name="connsiteX1" fmla="*/ 146821 w 147623"/>
                      <a:gd name="connsiteY1" fmla="*/ 74614 h 147623"/>
                      <a:gd name="connsiteX2" fmla="*/ 74614 w 147623"/>
                      <a:gd name="connsiteY2" fmla="*/ 2407 h 147623"/>
                      <a:gd name="connsiteX3" fmla="*/ 2407 w 147623"/>
                      <a:gd name="connsiteY3" fmla="*/ 74614 h 147623"/>
                      <a:gd name="connsiteX4" fmla="*/ 74614 w 147623"/>
                      <a:gd name="connsiteY4" fmla="*/ 146821 h 147623"/>
                      <a:gd name="connsiteX5" fmla="*/ 74614 w 147623"/>
                      <a:gd name="connsiteY5" fmla="*/ 50545 h 147623"/>
                      <a:gd name="connsiteX6" fmla="*/ 98683 w 147623"/>
                      <a:gd name="connsiteY6" fmla="*/ 74614 h 147623"/>
                      <a:gd name="connsiteX7" fmla="*/ 74614 w 147623"/>
                      <a:gd name="connsiteY7" fmla="*/ 98683 h 147623"/>
                      <a:gd name="connsiteX8" fmla="*/ 50545 w 147623"/>
                      <a:gd name="connsiteY8" fmla="*/ 74614 h 147623"/>
                      <a:gd name="connsiteX9" fmla="*/ 74614 w 147623"/>
                      <a:gd name="connsiteY9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7623" h="147623">
                        <a:moveTo>
                          <a:pt x="74614" y="146821"/>
                        </a:moveTo>
                        <a:cubicBezTo>
                          <a:pt x="114431" y="146821"/>
                          <a:pt x="146821" y="114431"/>
                          <a:pt x="146821" y="74614"/>
                        </a:cubicBezTo>
                        <a:cubicBezTo>
                          <a:pt x="146821" y="34797"/>
                          <a:pt x="114431" y="2407"/>
                          <a:pt x="74614" y="2407"/>
                        </a:cubicBez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cubicBezTo>
                          <a:pt x="87887" y="50545"/>
                          <a:pt x="98683" y="61341"/>
                          <a:pt x="98683" y="74614"/>
                        </a:cubicBezTo>
                        <a:cubicBezTo>
                          <a:pt x="98683" y="87887"/>
                          <a:pt x="87887" y="98683"/>
                          <a:pt x="74614" y="98683"/>
                        </a:cubicBez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4F5D422D-9FD4-4D27-8139-49A766567424}"/>
                      </a:ext>
                    </a:extLst>
                  </p:cNvPr>
                  <p:cNvSpPr/>
                  <p:nvPr/>
                </p:nvSpPr>
                <p:spPr>
                  <a:xfrm>
                    <a:off x="1076988" y="1568130"/>
                    <a:ext cx="551983" cy="147623"/>
                  </a:xfrm>
                  <a:custGeom>
                    <a:avLst/>
                    <a:gdLst>
                      <a:gd name="connsiteX0" fmla="*/ 74614 w 551982"/>
                      <a:gd name="connsiteY0" fmla="*/ 146821 h 147623"/>
                      <a:gd name="connsiteX1" fmla="*/ 478974 w 551982"/>
                      <a:gd name="connsiteY1" fmla="*/ 146821 h 147623"/>
                      <a:gd name="connsiteX2" fmla="*/ 551181 w 551982"/>
                      <a:gd name="connsiteY2" fmla="*/ 74614 h 147623"/>
                      <a:gd name="connsiteX3" fmla="*/ 478974 w 551982"/>
                      <a:gd name="connsiteY3" fmla="*/ 2407 h 147623"/>
                      <a:gd name="connsiteX4" fmla="*/ 74614 w 551982"/>
                      <a:gd name="connsiteY4" fmla="*/ 2407 h 147623"/>
                      <a:gd name="connsiteX5" fmla="*/ 2407 w 551982"/>
                      <a:gd name="connsiteY5" fmla="*/ 74614 h 147623"/>
                      <a:gd name="connsiteX6" fmla="*/ 74614 w 551982"/>
                      <a:gd name="connsiteY6" fmla="*/ 146821 h 147623"/>
                      <a:gd name="connsiteX7" fmla="*/ 74614 w 551982"/>
                      <a:gd name="connsiteY7" fmla="*/ 50545 h 147623"/>
                      <a:gd name="connsiteX8" fmla="*/ 478974 w 551982"/>
                      <a:gd name="connsiteY8" fmla="*/ 50545 h 147623"/>
                      <a:gd name="connsiteX9" fmla="*/ 503043 w 551982"/>
                      <a:gd name="connsiteY9" fmla="*/ 74614 h 147623"/>
                      <a:gd name="connsiteX10" fmla="*/ 478974 w 551982"/>
                      <a:gd name="connsiteY10" fmla="*/ 98683 h 147623"/>
                      <a:gd name="connsiteX11" fmla="*/ 74614 w 551982"/>
                      <a:gd name="connsiteY11" fmla="*/ 98683 h 147623"/>
                      <a:gd name="connsiteX12" fmla="*/ 50545 w 551982"/>
                      <a:gd name="connsiteY12" fmla="*/ 74614 h 147623"/>
                      <a:gd name="connsiteX13" fmla="*/ 74614 w 551982"/>
                      <a:gd name="connsiteY13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1982" h="147623">
                        <a:moveTo>
                          <a:pt x="74614" y="146821"/>
                        </a:moveTo>
                        <a:lnTo>
                          <a:pt x="478974" y="146821"/>
                        </a:lnTo>
                        <a:cubicBezTo>
                          <a:pt x="518787" y="146821"/>
                          <a:pt x="551181" y="114431"/>
                          <a:pt x="551181" y="74614"/>
                        </a:cubicBezTo>
                        <a:cubicBezTo>
                          <a:pt x="551181" y="34797"/>
                          <a:pt x="518787" y="2407"/>
                          <a:pt x="478974" y="2407"/>
                        </a:cubicBezTo>
                        <a:lnTo>
                          <a:pt x="74614" y="2407"/>
                        </a:ln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lnTo>
                          <a:pt x="478974" y="50545"/>
                        </a:lnTo>
                        <a:cubicBezTo>
                          <a:pt x="492247" y="50545"/>
                          <a:pt x="503043" y="61341"/>
                          <a:pt x="503043" y="74614"/>
                        </a:cubicBezTo>
                        <a:cubicBezTo>
                          <a:pt x="503043" y="87887"/>
                          <a:pt x="492247" y="98683"/>
                          <a:pt x="478974" y="98683"/>
                        </a:cubicBezTo>
                        <a:lnTo>
                          <a:pt x="74614" y="98683"/>
                        </a:ln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A4FC9813-D048-46E7-88A3-B102607FB109}"/>
                      </a:ext>
                    </a:extLst>
                  </p:cNvPr>
                  <p:cNvSpPr/>
                  <p:nvPr/>
                </p:nvSpPr>
                <p:spPr>
                  <a:xfrm>
                    <a:off x="858762" y="1760682"/>
                    <a:ext cx="147623" cy="147623"/>
                  </a:xfrm>
                  <a:custGeom>
                    <a:avLst/>
                    <a:gdLst>
                      <a:gd name="connsiteX0" fmla="*/ 74614 w 147623"/>
                      <a:gd name="connsiteY0" fmla="*/ 146821 h 147623"/>
                      <a:gd name="connsiteX1" fmla="*/ 146821 w 147623"/>
                      <a:gd name="connsiteY1" fmla="*/ 74614 h 147623"/>
                      <a:gd name="connsiteX2" fmla="*/ 74614 w 147623"/>
                      <a:gd name="connsiteY2" fmla="*/ 2407 h 147623"/>
                      <a:gd name="connsiteX3" fmla="*/ 2407 w 147623"/>
                      <a:gd name="connsiteY3" fmla="*/ 74614 h 147623"/>
                      <a:gd name="connsiteX4" fmla="*/ 74614 w 147623"/>
                      <a:gd name="connsiteY4" fmla="*/ 146821 h 147623"/>
                      <a:gd name="connsiteX5" fmla="*/ 74614 w 147623"/>
                      <a:gd name="connsiteY5" fmla="*/ 50545 h 147623"/>
                      <a:gd name="connsiteX6" fmla="*/ 98683 w 147623"/>
                      <a:gd name="connsiteY6" fmla="*/ 74614 h 147623"/>
                      <a:gd name="connsiteX7" fmla="*/ 74614 w 147623"/>
                      <a:gd name="connsiteY7" fmla="*/ 98683 h 147623"/>
                      <a:gd name="connsiteX8" fmla="*/ 50545 w 147623"/>
                      <a:gd name="connsiteY8" fmla="*/ 74614 h 147623"/>
                      <a:gd name="connsiteX9" fmla="*/ 74614 w 147623"/>
                      <a:gd name="connsiteY9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7623" h="147623">
                        <a:moveTo>
                          <a:pt x="74614" y="146821"/>
                        </a:moveTo>
                        <a:cubicBezTo>
                          <a:pt x="114431" y="146821"/>
                          <a:pt x="146821" y="114431"/>
                          <a:pt x="146821" y="74614"/>
                        </a:cubicBezTo>
                        <a:cubicBezTo>
                          <a:pt x="146821" y="34797"/>
                          <a:pt x="114431" y="2407"/>
                          <a:pt x="74614" y="2407"/>
                        </a:cubicBez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cubicBezTo>
                          <a:pt x="87887" y="50545"/>
                          <a:pt x="98683" y="61341"/>
                          <a:pt x="98683" y="74614"/>
                        </a:cubicBezTo>
                        <a:cubicBezTo>
                          <a:pt x="98683" y="87887"/>
                          <a:pt x="87887" y="98683"/>
                          <a:pt x="74614" y="98683"/>
                        </a:cubicBez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207E24E5-B5AC-4E07-B401-2888D75FAC94}"/>
                      </a:ext>
                    </a:extLst>
                  </p:cNvPr>
                  <p:cNvSpPr/>
                  <p:nvPr/>
                </p:nvSpPr>
                <p:spPr>
                  <a:xfrm>
                    <a:off x="1076988" y="1760682"/>
                    <a:ext cx="551983" cy="147623"/>
                  </a:xfrm>
                  <a:custGeom>
                    <a:avLst/>
                    <a:gdLst>
                      <a:gd name="connsiteX0" fmla="*/ 74614 w 551982"/>
                      <a:gd name="connsiteY0" fmla="*/ 146821 h 147623"/>
                      <a:gd name="connsiteX1" fmla="*/ 117075 w 551982"/>
                      <a:gd name="connsiteY1" fmla="*/ 146821 h 147623"/>
                      <a:gd name="connsiteX2" fmla="*/ 141144 w 551982"/>
                      <a:gd name="connsiteY2" fmla="*/ 122752 h 147623"/>
                      <a:gd name="connsiteX3" fmla="*/ 117075 w 551982"/>
                      <a:gd name="connsiteY3" fmla="*/ 98683 h 147623"/>
                      <a:gd name="connsiteX4" fmla="*/ 74614 w 551982"/>
                      <a:gd name="connsiteY4" fmla="*/ 98683 h 147623"/>
                      <a:gd name="connsiteX5" fmla="*/ 50545 w 551982"/>
                      <a:gd name="connsiteY5" fmla="*/ 74614 h 147623"/>
                      <a:gd name="connsiteX6" fmla="*/ 74614 w 551982"/>
                      <a:gd name="connsiteY6" fmla="*/ 50545 h 147623"/>
                      <a:gd name="connsiteX7" fmla="*/ 478974 w 551982"/>
                      <a:gd name="connsiteY7" fmla="*/ 50545 h 147623"/>
                      <a:gd name="connsiteX8" fmla="*/ 503043 w 551982"/>
                      <a:gd name="connsiteY8" fmla="*/ 74614 h 147623"/>
                      <a:gd name="connsiteX9" fmla="*/ 478974 w 551982"/>
                      <a:gd name="connsiteY9" fmla="*/ 98683 h 147623"/>
                      <a:gd name="connsiteX10" fmla="*/ 219766 w 551982"/>
                      <a:gd name="connsiteY10" fmla="*/ 98683 h 147623"/>
                      <a:gd name="connsiteX11" fmla="*/ 195697 w 551982"/>
                      <a:gd name="connsiteY11" fmla="*/ 122752 h 147623"/>
                      <a:gd name="connsiteX12" fmla="*/ 219766 w 551982"/>
                      <a:gd name="connsiteY12" fmla="*/ 146821 h 147623"/>
                      <a:gd name="connsiteX13" fmla="*/ 478974 w 551982"/>
                      <a:gd name="connsiteY13" fmla="*/ 146821 h 147623"/>
                      <a:gd name="connsiteX14" fmla="*/ 551181 w 551982"/>
                      <a:gd name="connsiteY14" fmla="*/ 74614 h 147623"/>
                      <a:gd name="connsiteX15" fmla="*/ 478974 w 551982"/>
                      <a:gd name="connsiteY15" fmla="*/ 2407 h 147623"/>
                      <a:gd name="connsiteX16" fmla="*/ 74614 w 551982"/>
                      <a:gd name="connsiteY16" fmla="*/ 2407 h 147623"/>
                      <a:gd name="connsiteX17" fmla="*/ 2407 w 551982"/>
                      <a:gd name="connsiteY17" fmla="*/ 74614 h 147623"/>
                      <a:gd name="connsiteX18" fmla="*/ 74614 w 551982"/>
                      <a:gd name="connsiteY18" fmla="*/ 146821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51982" h="147623">
                        <a:moveTo>
                          <a:pt x="74614" y="146821"/>
                        </a:moveTo>
                        <a:lnTo>
                          <a:pt x="117075" y="146821"/>
                        </a:lnTo>
                        <a:cubicBezTo>
                          <a:pt x="130367" y="146821"/>
                          <a:pt x="141144" y="136045"/>
                          <a:pt x="141144" y="122752"/>
                        </a:cubicBezTo>
                        <a:cubicBezTo>
                          <a:pt x="141144" y="109460"/>
                          <a:pt x="130367" y="98683"/>
                          <a:pt x="117075" y="98683"/>
                        </a:cubicBezTo>
                        <a:lnTo>
                          <a:pt x="74614" y="98683"/>
                        </a:ln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lnTo>
                          <a:pt x="478974" y="50545"/>
                        </a:lnTo>
                        <a:cubicBezTo>
                          <a:pt x="492247" y="50545"/>
                          <a:pt x="503043" y="61341"/>
                          <a:pt x="503043" y="74614"/>
                        </a:cubicBezTo>
                        <a:cubicBezTo>
                          <a:pt x="503043" y="87887"/>
                          <a:pt x="492247" y="98683"/>
                          <a:pt x="478974" y="98683"/>
                        </a:cubicBezTo>
                        <a:lnTo>
                          <a:pt x="219766" y="98683"/>
                        </a:lnTo>
                        <a:cubicBezTo>
                          <a:pt x="206471" y="98683"/>
                          <a:pt x="195697" y="109460"/>
                          <a:pt x="195697" y="122752"/>
                        </a:cubicBezTo>
                        <a:cubicBezTo>
                          <a:pt x="195697" y="136045"/>
                          <a:pt x="206471" y="146821"/>
                          <a:pt x="219766" y="146821"/>
                        </a:cubicBezTo>
                        <a:lnTo>
                          <a:pt x="478974" y="146821"/>
                        </a:lnTo>
                        <a:cubicBezTo>
                          <a:pt x="518787" y="146821"/>
                          <a:pt x="551181" y="114431"/>
                          <a:pt x="551181" y="74614"/>
                        </a:cubicBezTo>
                        <a:cubicBezTo>
                          <a:pt x="551181" y="34797"/>
                          <a:pt x="518787" y="2407"/>
                          <a:pt x="478974" y="2407"/>
                        </a:cubicBezTo>
                        <a:lnTo>
                          <a:pt x="74614" y="2407"/>
                        </a:ln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6FBEF0D-864D-493F-A4FE-644A24CC400D}"/>
                </a:ext>
              </a:extLst>
            </p:cNvPr>
            <p:cNvGrpSpPr/>
            <p:nvPr/>
          </p:nvGrpSpPr>
          <p:grpSpPr>
            <a:xfrm>
              <a:off x="6853711" y="4485851"/>
              <a:ext cx="4666957" cy="2440174"/>
              <a:chOff x="6853711" y="11268421"/>
              <a:chExt cx="4666957" cy="2440174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CAFE766-8D14-4032-85FA-97F68FD06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0668" y="12323296"/>
                <a:ext cx="1440000" cy="0"/>
              </a:xfrm>
              <a:prstGeom prst="straightConnector1">
                <a:avLst/>
              </a:prstGeom>
              <a:solidFill>
                <a:schemeClr val="tx1"/>
              </a:solidFill>
              <a:ln w="34925" cap="rnd">
                <a:solidFill>
                  <a:schemeClr val="tx1"/>
                </a:solidFill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4C3C7DB-0A01-4AB9-99BB-1DBC7EAC336A}"/>
                  </a:ext>
                </a:extLst>
              </p:cNvPr>
              <p:cNvGrpSpPr/>
              <p:nvPr/>
            </p:nvGrpSpPr>
            <p:grpSpPr>
              <a:xfrm>
                <a:off x="6853711" y="11268421"/>
                <a:ext cx="3091506" cy="2440174"/>
                <a:chOff x="652822" y="2582049"/>
                <a:chExt cx="3091506" cy="2440174"/>
              </a:xfrm>
              <a:solidFill>
                <a:schemeClr val="tx1"/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83AAB34-3A36-4FF6-8988-2297DA8697F9}"/>
                    </a:ext>
                  </a:extLst>
                </p:cNvPr>
                <p:cNvSpPr/>
                <p:nvPr/>
              </p:nvSpPr>
              <p:spPr>
                <a:xfrm>
                  <a:off x="888174" y="2764077"/>
                  <a:ext cx="195028" cy="195028"/>
                </a:xfrm>
                <a:custGeom>
                  <a:avLst/>
                  <a:gdLst>
                    <a:gd name="connsiteX0" fmla="*/ 83562 w 165004"/>
                    <a:gd name="connsiteY0" fmla="*/ 1104 h 165004"/>
                    <a:gd name="connsiteX1" fmla="*/ 1104 w 165004"/>
                    <a:gd name="connsiteY1" fmla="*/ 83562 h 165004"/>
                    <a:gd name="connsiteX2" fmla="*/ 83562 w 165004"/>
                    <a:gd name="connsiteY2" fmla="*/ 166035 h 165004"/>
                    <a:gd name="connsiteX3" fmla="*/ 166035 w 165004"/>
                    <a:gd name="connsiteY3" fmla="*/ 83562 h 165004"/>
                    <a:gd name="connsiteX4" fmla="*/ 83562 w 165004"/>
                    <a:gd name="connsiteY4" fmla="*/ 1104 h 165004"/>
                    <a:gd name="connsiteX5" fmla="*/ 83562 w 165004"/>
                    <a:gd name="connsiteY5" fmla="*/ 109828 h 165004"/>
                    <a:gd name="connsiteX6" fmla="*/ 57297 w 165004"/>
                    <a:gd name="connsiteY6" fmla="*/ 83562 h 165004"/>
                    <a:gd name="connsiteX7" fmla="*/ 83562 w 165004"/>
                    <a:gd name="connsiteY7" fmla="*/ 57312 h 165004"/>
                    <a:gd name="connsiteX8" fmla="*/ 109828 w 165004"/>
                    <a:gd name="connsiteY8" fmla="*/ 83562 h 165004"/>
                    <a:gd name="connsiteX9" fmla="*/ 83562 w 165004"/>
                    <a:gd name="connsiteY9" fmla="*/ 109828 h 165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04" h="165004">
                      <a:moveTo>
                        <a:pt x="83562" y="1104"/>
                      </a:moveTo>
                      <a:cubicBezTo>
                        <a:pt x="38092" y="1104"/>
                        <a:pt x="1104" y="38107"/>
                        <a:pt x="1104" y="83562"/>
                      </a:cubicBezTo>
                      <a:cubicBezTo>
                        <a:pt x="1104" y="129032"/>
                        <a:pt x="38092" y="166035"/>
                        <a:pt x="83562" y="166035"/>
                      </a:cubicBezTo>
                      <a:cubicBezTo>
                        <a:pt x="129032" y="166035"/>
                        <a:pt x="166035" y="129032"/>
                        <a:pt x="166035" y="83562"/>
                      </a:cubicBezTo>
                      <a:cubicBezTo>
                        <a:pt x="166035" y="38107"/>
                        <a:pt x="129032" y="1104"/>
                        <a:pt x="83562" y="1104"/>
                      </a:cubicBezTo>
                      <a:close/>
                      <a:moveTo>
                        <a:pt x="83562" y="109828"/>
                      </a:moveTo>
                      <a:cubicBezTo>
                        <a:pt x="69089" y="109828"/>
                        <a:pt x="57297" y="98050"/>
                        <a:pt x="57297" y="83562"/>
                      </a:cubicBezTo>
                      <a:cubicBezTo>
                        <a:pt x="57297" y="69089"/>
                        <a:pt x="69089" y="57312"/>
                        <a:pt x="83562" y="57312"/>
                      </a:cubicBezTo>
                      <a:cubicBezTo>
                        <a:pt x="98050" y="57312"/>
                        <a:pt x="109828" y="69089"/>
                        <a:pt x="109828" y="83562"/>
                      </a:cubicBezTo>
                      <a:cubicBezTo>
                        <a:pt x="109828" y="98050"/>
                        <a:pt x="98050" y="109828"/>
                        <a:pt x="83562" y="109828"/>
                      </a:cubicBezTo>
                      <a:close/>
                    </a:path>
                  </a:pathLst>
                </a:custGeom>
                <a:grpFill/>
                <a:ln w="3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566387CD-02D1-4FA9-B572-32807B22806F}"/>
                    </a:ext>
                  </a:extLst>
                </p:cNvPr>
                <p:cNvSpPr/>
                <p:nvPr/>
              </p:nvSpPr>
              <p:spPr>
                <a:xfrm>
                  <a:off x="1136323" y="2764077"/>
                  <a:ext cx="195028" cy="195028"/>
                </a:xfrm>
                <a:custGeom>
                  <a:avLst/>
                  <a:gdLst>
                    <a:gd name="connsiteX0" fmla="*/ 83577 w 165004"/>
                    <a:gd name="connsiteY0" fmla="*/ 1104 h 165004"/>
                    <a:gd name="connsiteX1" fmla="*/ 1104 w 165004"/>
                    <a:gd name="connsiteY1" fmla="*/ 83562 h 165004"/>
                    <a:gd name="connsiteX2" fmla="*/ 83577 w 165004"/>
                    <a:gd name="connsiteY2" fmla="*/ 166035 h 165004"/>
                    <a:gd name="connsiteX3" fmla="*/ 166034 w 165004"/>
                    <a:gd name="connsiteY3" fmla="*/ 83562 h 165004"/>
                    <a:gd name="connsiteX4" fmla="*/ 83577 w 165004"/>
                    <a:gd name="connsiteY4" fmla="*/ 1104 h 165004"/>
                    <a:gd name="connsiteX5" fmla="*/ 83577 w 165004"/>
                    <a:gd name="connsiteY5" fmla="*/ 109828 h 165004"/>
                    <a:gd name="connsiteX6" fmla="*/ 57311 w 165004"/>
                    <a:gd name="connsiteY6" fmla="*/ 83562 h 165004"/>
                    <a:gd name="connsiteX7" fmla="*/ 83577 w 165004"/>
                    <a:gd name="connsiteY7" fmla="*/ 57312 h 165004"/>
                    <a:gd name="connsiteX8" fmla="*/ 109843 w 165004"/>
                    <a:gd name="connsiteY8" fmla="*/ 83562 h 165004"/>
                    <a:gd name="connsiteX9" fmla="*/ 83577 w 165004"/>
                    <a:gd name="connsiteY9" fmla="*/ 109828 h 165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04" h="165004">
                      <a:moveTo>
                        <a:pt x="83577" y="1104"/>
                      </a:moveTo>
                      <a:cubicBezTo>
                        <a:pt x="38107" y="1104"/>
                        <a:pt x="1104" y="38107"/>
                        <a:pt x="1104" y="83562"/>
                      </a:cubicBezTo>
                      <a:cubicBezTo>
                        <a:pt x="1104" y="129032"/>
                        <a:pt x="38107" y="166035"/>
                        <a:pt x="83577" y="166035"/>
                      </a:cubicBezTo>
                      <a:cubicBezTo>
                        <a:pt x="129047" y="166035"/>
                        <a:pt x="166034" y="129032"/>
                        <a:pt x="166034" y="83562"/>
                      </a:cubicBezTo>
                      <a:cubicBezTo>
                        <a:pt x="166034" y="38107"/>
                        <a:pt x="129047" y="1104"/>
                        <a:pt x="83577" y="1104"/>
                      </a:cubicBezTo>
                      <a:close/>
                      <a:moveTo>
                        <a:pt x="83577" y="109828"/>
                      </a:moveTo>
                      <a:cubicBezTo>
                        <a:pt x="69090" y="109828"/>
                        <a:pt x="57311" y="98050"/>
                        <a:pt x="57311" y="83562"/>
                      </a:cubicBezTo>
                      <a:cubicBezTo>
                        <a:pt x="57311" y="69089"/>
                        <a:pt x="69090" y="57312"/>
                        <a:pt x="83577" y="57312"/>
                      </a:cubicBezTo>
                      <a:cubicBezTo>
                        <a:pt x="98049" y="57312"/>
                        <a:pt x="109843" y="69089"/>
                        <a:pt x="109843" y="83562"/>
                      </a:cubicBezTo>
                      <a:cubicBezTo>
                        <a:pt x="109843" y="98050"/>
                        <a:pt x="98049" y="109828"/>
                        <a:pt x="83577" y="109828"/>
                      </a:cubicBezTo>
                      <a:close/>
                    </a:path>
                  </a:pathLst>
                </a:custGeom>
                <a:grpFill/>
                <a:ln w="3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A79802E-5D95-4A80-B6B6-965A1EF4753E}"/>
                    </a:ext>
                  </a:extLst>
                </p:cNvPr>
                <p:cNvSpPr/>
                <p:nvPr/>
              </p:nvSpPr>
              <p:spPr>
                <a:xfrm>
                  <a:off x="1384487" y="2764077"/>
                  <a:ext cx="195028" cy="195028"/>
                </a:xfrm>
                <a:custGeom>
                  <a:avLst/>
                  <a:gdLst>
                    <a:gd name="connsiteX0" fmla="*/ 83561 w 165004"/>
                    <a:gd name="connsiteY0" fmla="*/ 1104 h 165004"/>
                    <a:gd name="connsiteX1" fmla="*/ 1104 w 165004"/>
                    <a:gd name="connsiteY1" fmla="*/ 83562 h 165004"/>
                    <a:gd name="connsiteX2" fmla="*/ 83561 w 165004"/>
                    <a:gd name="connsiteY2" fmla="*/ 166035 h 165004"/>
                    <a:gd name="connsiteX3" fmla="*/ 166037 w 165004"/>
                    <a:gd name="connsiteY3" fmla="*/ 83562 h 165004"/>
                    <a:gd name="connsiteX4" fmla="*/ 83561 w 165004"/>
                    <a:gd name="connsiteY4" fmla="*/ 1104 h 165004"/>
                    <a:gd name="connsiteX5" fmla="*/ 83561 w 165004"/>
                    <a:gd name="connsiteY5" fmla="*/ 109828 h 165004"/>
                    <a:gd name="connsiteX6" fmla="*/ 57296 w 165004"/>
                    <a:gd name="connsiteY6" fmla="*/ 83562 h 165004"/>
                    <a:gd name="connsiteX7" fmla="*/ 83561 w 165004"/>
                    <a:gd name="connsiteY7" fmla="*/ 57312 h 165004"/>
                    <a:gd name="connsiteX8" fmla="*/ 109827 w 165004"/>
                    <a:gd name="connsiteY8" fmla="*/ 83562 h 165004"/>
                    <a:gd name="connsiteX9" fmla="*/ 83561 w 165004"/>
                    <a:gd name="connsiteY9" fmla="*/ 109828 h 165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04" h="165004">
                      <a:moveTo>
                        <a:pt x="83561" y="1104"/>
                      </a:moveTo>
                      <a:cubicBezTo>
                        <a:pt x="38091" y="1104"/>
                        <a:pt x="1104" y="38107"/>
                        <a:pt x="1104" y="83562"/>
                      </a:cubicBezTo>
                      <a:cubicBezTo>
                        <a:pt x="1104" y="129032"/>
                        <a:pt x="38091" y="166035"/>
                        <a:pt x="83561" y="166035"/>
                      </a:cubicBezTo>
                      <a:cubicBezTo>
                        <a:pt x="129031" y="166035"/>
                        <a:pt x="166037" y="129032"/>
                        <a:pt x="166037" y="83562"/>
                      </a:cubicBezTo>
                      <a:cubicBezTo>
                        <a:pt x="166037" y="38107"/>
                        <a:pt x="129031" y="1104"/>
                        <a:pt x="83561" y="1104"/>
                      </a:cubicBezTo>
                      <a:close/>
                      <a:moveTo>
                        <a:pt x="83561" y="109828"/>
                      </a:moveTo>
                      <a:cubicBezTo>
                        <a:pt x="69090" y="109828"/>
                        <a:pt x="57296" y="98050"/>
                        <a:pt x="57296" y="83562"/>
                      </a:cubicBezTo>
                      <a:cubicBezTo>
                        <a:pt x="57296" y="69089"/>
                        <a:pt x="69090" y="57312"/>
                        <a:pt x="83561" y="57312"/>
                      </a:cubicBezTo>
                      <a:cubicBezTo>
                        <a:pt x="98052" y="57312"/>
                        <a:pt x="109827" y="69089"/>
                        <a:pt x="109827" y="83562"/>
                      </a:cubicBezTo>
                      <a:cubicBezTo>
                        <a:pt x="109827" y="98050"/>
                        <a:pt x="98052" y="109828"/>
                        <a:pt x="83561" y="109828"/>
                      </a:cubicBezTo>
                      <a:close/>
                    </a:path>
                  </a:pathLst>
                </a:custGeom>
                <a:grpFill/>
                <a:ln w="3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55D07DE-8703-4E92-BE9D-EAC2033C6F6A}"/>
                    </a:ext>
                  </a:extLst>
                </p:cNvPr>
                <p:cNvSpPr/>
                <p:nvPr/>
              </p:nvSpPr>
              <p:spPr>
                <a:xfrm>
                  <a:off x="652822" y="2582049"/>
                  <a:ext cx="3091506" cy="2440174"/>
                </a:xfrm>
                <a:custGeom>
                  <a:avLst/>
                  <a:gdLst>
                    <a:gd name="connsiteX0" fmla="*/ 1890920 w 1920049"/>
                    <a:gd name="connsiteY0" fmla="*/ 555458 h 1920049"/>
                    <a:gd name="connsiteX1" fmla="*/ 1919031 w 1920049"/>
                    <a:gd name="connsiteY1" fmla="*/ 527348 h 1920049"/>
                    <a:gd name="connsiteX2" fmla="*/ 1921153 w 1920049"/>
                    <a:gd name="connsiteY2" fmla="*/ 124770 h 1920049"/>
                    <a:gd name="connsiteX3" fmla="*/ 1797486 w 1920049"/>
                    <a:gd name="connsiteY3" fmla="*/ 1104 h 1920049"/>
                    <a:gd name="connsiteX4" fmla="*/ 124784 w 1920049"/>
                    <a:gd name="connsiteY4" fmla="*/ 1104 h 1920049"/>
                    <a:gd name="connsiteX5" fmla="*/ 1104 w 1920049"/>
                    <a:gd name="connsiteY5" fmla="*/ 124784 h 1920049"/>
                    <a:gd name="connsiteX6" fmla="*/ 1104 w 1920049"/>
                    <a:gd name="connsiteY6" fmla="*/ 1484443 h 1920049"/>
                    <a:gd name="connsiteX7" fmla="*/ 105975 w 1920049"/>
                    <a:gd name="connsiteY7" fmla="*/ 1606689 h 1920049"/>
                    <a:gd name="connsiteX8" fmla="*/ 124784 w 1920049"/>
                    <a:gd name="connsiteY8" fmla="*/ 1608122 h 1920049"/>
                    <a:gd name="connsiteX9" fmla="*/ 671565 w 1920049"/>
                    <a:gd name="connsiteY9" fmla="*/ 1608122 h 1920049"/>
                    <a:gd name="connsiteX10" fmla="*/ 671565 w 1920049"/>
                    <a:gd name="connsiteY10" fmla="*/ 1708905 h 1920049"/>
                    <a:gd name="connsiteX11" fmla="*/ 586719 w 1920049"/>
                    <a:gd name="connsiteY11" fmla="*/ 1708905 h 1920049"/>
                    <a:gd name="connsiteX12" fmla="*/ 484075 w 1920049"/>
                    <a:gd name="connsiteY12" fmla="*/ 1811538 h 1920049"/>
                    <a:gd name="connsiteX13" fmla="*/ 484075 w 1920049"/>
                    <a:gd name="connsiteY13" fmla="*/ 1872256 h 1920049"/>
                    <a:gd name="connsiteX14" fmla="*/ 530906 w 1920049"/>
                    <a:gd name="connsiteY14" fmla="*/ 1919087 h 1920049"/>
                    <a:gd name="connsiteX15" fmla="*/ 664916 w 1920049"/>
                    <a:gd name="connsiteY15" fmla="*/ 1919087 h 1920049"/>
                    <a:gd name="connsiteX16" fmla="*/ 693012 w 1920049"/>
                    <a:gd name="connsiteY16" fmla="*/ 1890976 h 1920049"/>
                    <a:gd name="connsiteX17" fmla="*/ 664916 w 1920049"/>
                    <a:gd name="connsiteY17" fmla="*/ 1862880 h 1920049"/>
                    <a:gd name="connsiteX18" fmla="*/ 540282 w 1920049"/>
                    <a:gd name="connsiteY18" fmla="*/ 1862880 h 1920049"/>
                    <a:gd name="connsiteX19" fmla="*/ 540282 w 1920049"/>
                    <a:gd name="connsiteY19" fmla="*/ 1811538 h 1920049"/>
                    <a:gd name="connsiteX20" fmla="*/ 586719 w 1920049"/>
                    <a:gd name="connsiteY20" fmla="*/ 1765100 h 1920049"/>
                    <a:gd name="connsiteX21" fmla="*/ 1333412 w 1920049"/>
                    <a:gd name="connsiteY21" fmla="*/ 1765100 h 1920049"/>
                    <a:gd name="connsiteX22" fmla="*/ 1379849 w 1920049"/>
                    <a:gd name="connsiteY22" fmla="*/ 1811538 h 1920049"/>
                    <a:gd name="connsiteX23" fmla="*/ 1379849 w 1920049"/>
                    <a:gd name="connsiteY23" fmla="*/ 1862880 h 1920049"/>
                    <a:gd name="connsiteX24" fmla="*/ 839367 w 1920049"/>
                    <a:gd name="connsiteY24" fmla="*/ 1862880 h 1920049"/>
                    <a:gd name="connsiteX25" fmla="*/ 811271 w 1920049"/>
                    <a:gd name="connsiteY25" fmla="*/ 1890976 h 1920049"/>
                    <a:gd name="connsiteX26" fmla="*/ 839367 w 1920049"/>
                    <a:gd name="connsiteY26" fmla="*/ 1919087 h 1920049"/>
                    <a:gd name="connsiteX27" fmla="*/ 1389210 w 1920049"/>
                    <a:gd name="connsiteY27" fmla="*/ 1919087 h 1920049"/>
                    <a:gd name="connsiteX28" fmla="*/ 1436045 w 1920049"/>
                    <a:gd name="connsiteY28" fmla="*/ 1872256 h 1920049"/>
                    <a:gd name="connsiteX29" fmla="*/ 1436045 w 1920049"/>
                    <a:gd name="connsiteY29" fmla="*/ 1811538 h 1920049"/>
                    <a:gd name="connsiteX30" fmla="*/ 1333401 w 1920049"/>
                    <a:gd name="connsiteY30" fmla="*/ 1708905 h 1920049"/>
                    <a:gd name="connsiteX31" fmla="*/ 1248555 w 1920049"/>
                    <a:gd name="connsiteY31" fmla="*/ 1708905 h 1920049"/>
                    <a:gd name="connsiteX32" fmla="*/ 1248555 w 1920049"/>
                    <a:gd name="connsiteY32" fmla="*/ 1608122 h 1920049"/>
                    <a:gd name="connsiteX33" fmla="*/ 1795349 w 1920049"/>
                    <a:gd name="connsiteY33" fmla="*/ 1608122 h 1920049"/>
                    <a:gd name="connsiteX34" fmla="*/ 1814144 w 1920049"/>
                    <a:gd name="connsiteY34" fmla="*/ 1606689 h 1920049"/>
                    <a:gd name="connsiteX35" fmla="*/ 1919016 w 1920049"/>
                    <a:gd name="connsiteY35" fmla="*/ 1484443 h 1920049"/>
                    <a:gd name="connsiteX36" fmla="*/ 1919016 w 1920049"/>
                    <a:gd name="connsiteY36" fmla="*/ 701581 h 1920049"/>
                    <a:gd name="connsiteX37" fmla="*/ 1890920 w 1920049"/>
                    <a:gd name="connsiteY37" fmla="*/ 673470 h 1920049"/>
                    <a:gd name="connsiteX38" fmla="*/ 1862821 w 1920049"/>
                    <a:gd name="connsiteY38" fmla="*/ 701581 h 1920049"/>
                    <a:gd name="connsiteX39" fmla="*/ 1862821 w 1920049"/>
                    <a:gd name="connsiteY39" fmla="*/ 1321652 h 1920049"/>
                    <a:gd name="connsiteX40" fmla="*/ 984421 w 1920049"/>
                    <a:gd name="connsiteY40" fmla="*/ 1321652 h 1920049"/>
                    <a:gd name="connsiteX41" fmla="*/ 984421 w 1920049"/>
                    <a:gd name="connsiteY41" fmla="*/ 383351 h 1920049"/>
                    <a:gd name="connsiteX42" fmla="*/ 1862821 w 1920049"/>
                    <a:gd name="connsiteY42" fmla="*/ 383351 h 1920049"/>
                    <a:gd name="connsiteX43" fmla="*/ 1862821 w 1920049"/>
                    <a:gd name="connsiteY43" fmla="*/ 527348 h 1920049"/>
                    <a:gd name="connsiteX44" fmla="*/ 1890920 w 1920049"/>
                    <a:gd name="connsiteY44" fmla="*/ 555458 h 1920049"/>
                    <a:gd name="connsiteX45" fmla="*/ 59377 w 1920049"/>
                    <a:gd name="connsiteY45" fmla="*/ 383351 h 1920049"/>
                    <a:gd name="connsiteX46" fmla="*/ 928214 w 1920049"/>
                    <a:gd name="connsiteY46" fmla="*/ 383351 h 1920049"/>
                    <a:gd name="connsiteX47" fmla="*/ 928214 w 1920049"/>
                    <a:gd name="connsiteY47" fmla="*/ 1319630 h 1920049"/>
                    <a:gd name="connsiteX48" fmla="*/ 59377 w 1920049"/>
                    <a:gd name="connsiteY48" fmla="*/ 1319630 h 1920049"/>
                    <a:gd name="connsiteX49" fmla="*/ 1192360 w 1920049"/>
                    <a:gd name="connsiteY49" fmla="*/ 1708905 h 1920049"/>
                    <a:gd name="connsiteX50" fmla="*/ 727771 w 1920049"/>
                    <a:gd name="connsiteY50" fmla="*/ 1708905 h 1920049"/>
                    <a:gd name="connsiteX51" fmla="*/ 727771 w 1920049"/>
                    <a:gd name="connsiteY51" fmla="*/ 1608122 h 1920049"/>
                    <a:gd name="connsiteX52" fmla="*/ 1192360 w 1920049"/>
                    <a:gd name="connsiteY52" fmla="*/ 1608122 h 1920049"/>
                    <a:gd name="connsiteX53" fmla="*/ 1862821 w 1920049"/>
                    <a:gd name="connsiteY53" fmla="*/ 1377858 h 1920049"/>
                    <a:gd name="connsiteX54" fmla="*/ 1862821 w 1920049"/>
                    <a:gd name="connsiteY54" fmla="*/ 1484443 h 1920049"/>
                    <a:gd name="connsiteX55" fmla="*/ 1802234 w 1920049"/>
                    <a:gd name="connsiteY55" fmla="*/ 1551578 h 1920049"/>
                    <a:gd name="connsiteX56" fmla="*/ 1795349 w 1920049"/>
                    <a:gd name="connsiteY56" fmla="*/ 1551915 h 1920049"/>
                    <a:gd name="connsiteX57" fmla="*/ 124784 w 1920049"/>
                    <a:gd name="connsiteY57" fmla="*/ 1551915 h 1920049"/>
                    <a:gd name="connsiteX58" fmla="*/ 117899 w 1920049"/>
                    <a:gd name="connsiteY58" fmla="*/ 1551578 h 1920049"/>
                    <a:gd name="connsiteX59" fmla="*/ 57312 w 1920049"/>
                    <a:gd name="connsiteY59" fmla="*/ 1484443 h 1920049"/>
                    <a:gd name="connsiteX60" fmla="*/ 57312 w 1920049"/>
                    <a:gd name="connsiteY60" fmla="*/ 1377858 h 1920049"/>
                    <a:gd name="connsiteX61" fmla="*/ 956325 w 1920049"/>
                    <a:gd name="connsiteY61" fmla="*/ 327143 h 1920049"/>
                    <a:gd name="connsiteX62" fmla="*/ 59377 w 1920049"/>
                    <a:gd name="connsiteY62" fmla="*/ 327143 h 1920049"/>
                    <a:gd name="connsiteX63" fmla="*/ 59377 w 1920049"/>
                    <a:gd name="connsiteY63" fmla="*/ 124770 h 1920049"/>
                    <a:gd name="connsiteX64" fmla="*/ 126850 w 1920049"/>
                    <a:gd name="connsiteY64" fmla="*/ 57312 h 1920049"/>
                    <a:gd name="connsiteX65" fmla="*/ 1795349 w 1920049"/>
                    <a:gd name="connsiteY65" fmla="*/ 57312 h 1920049"/>
                    <a:gd name="connsiteX66" fmla="*/ 1862821 w 1920049"/>
                    <a:gd name="connsiteY66" fmla="*/ 124784 h 1920049"/>
                    <a:gd name="connsiteX67" fmla="*/ 1862821 w 1920049"/>
                    <a:gd name="connsiteY67" fmla="*/ 327143 h 1920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1920049" h="1920049">
                      <a:moveTo>
                        <a:pt x="1890920" y="555458"/>
                      </a:moveTo>
                      <a:cubicBezTo>
                        <a:pt x="1906445" y="555458"/>
                        <a:pt x="1919031" y="542877"/>
                        <a:pt x="1919031" y="527348"/>
                      </a:cubicBezTo>
                      <a:lnTo>
                        <a:pt x="1921153" y="124770"/>
                      </a:lnTo>
                      <a:cubicBezTo>
                        <a:pt x="1921153" y="56579"/>
                        <a:pt x="1865678" y="1104"/>
                        <a:pt x="1797486" y="1104"/>
                      </a:cubicBezTo>
                      <a:lnTo>
                        <a:pt x="124784" y="1104"/>
                      </a:lnTo>
                      <a:cubicBezTo>
                        <a:pt x="56594" y="1104"/>
                        <a:pt x="1104" y="56594"/>
                        <a:pt x="1104" y="124784"/>
                      </a:cubicBezTo>
                      <a:lnTo>
                        <a:pt x="1104" y="1484443"/>
                      </a:lnTo>
                      <a:cubicBezTo>
                        <a:pt x="1104" y="1546245"/>
                        <a:pt x="46676" y="1597606"/>
                        <a:pt x="105975" y="1606689"/>
                      </a:cubicBezTo>
                      <a:cubicBezTo>
                        <a:pt x="112113" y="1607638"/>
                        <a:pt x="118397" y="1608122"/>
                        <a:pt x="124784" y="1608122"/>
                      </a:cubicBezTo>
                      <a:lnTo>
                        <a:pt x="671565" y="1608122"/>
                      </a:lnTo>
                      <a:lnTo>
                        <a:pt x="671565" y="1708905"/>
                      </a:lnTo>
                      <a:lnTo>
                        <a:pt x="586719" y="1708905"/>
                      </a:lnTo>
                      <a:cubicBezTo>
                        <a:pt x="530130" y="1708905"/>
                        <a:pt x="484075" y="1754949"/>
                        <a:pt x="484075" y="1811538"/>
                      </a:cubicBezTo>
                      <a:lnTo>
                        <a:pt x="484075" y="1872256"/>
                      </a:lnTo>
                      <a:cubicBezTo>
                        <a:pt x="484075" y="1898083"/>
                        <a:pt x="505083" y="1919087"/>
                        <a:pt x="530906" y="1919087"/>
                      </a:cubicBezTo>
                      <a:lnTo>
                        <a:pt x="664916" y="1919087"/>
                      </a:lnTo>
                      <a:cubicBezTo>
                        <a:pt x="680427" y="1919087"/>
                        <a:pt x="693012" y="1906505"/>
                        <a:pt x="693012" y="1890976"/>
                      </a:cubicBezTo>
                      <a:cubicBezTo>
                        <a:pt x="693012" y="1875462"/>
                        <a:pt x="680427" y="1862880"/>
                        <a:pt x="664916" y="1862880"/>
                      </a:cubicBezTo>
                      <a:lnTo>
                        <a:pt x="540282" y="1862880"/>
                      </a:lnTo>
                      <a:lnTo>
                        <a:pt x="540282" y="1811538"/>
                      </a:lnTo>
                      <a:cubicBezTo>
                        <a:pt x="540282" y="1785929"/>
                        <a:pt x="561113" y="1765100"/>
                        <a:pt x="586719" y="1765100"/>
                      </a:cubicBezTo>
                      <a:lnTo>
                        <a:pt x="1333412" y="1765100"/>
                      </a:lnTo>
                      <a:cubicBezTo>
                        <a:pt x="1359021" y="1765100"/>
                        <a:pt x="1379849" y="1785929"/>
                        <a:pt x="1379849" y="1811538"/>
                      </a:cubicBezTo>
                      <a:lnTo>
                        <a:pt x="1379849" y="1862880"/>
                      </a:lnTo>
                      <a:lnTo>
                        <a:pt x="839367" y="1862880"/>
                      </a:lnTo>
                      <a:cubicBezTo>
                        <a:pt x="823856" y="1862880"/>
                        <a:pt x="811271" y="1875462"/>
                        <a:pt x="811271" y="1890976"/>
                      </a:cubicBezTo>
                      <a:cubicBezTo>
                        <a:pt x="811271" y="1906505"/>
                        <a:pt x="823856" y="1919087"/>
                        <a:pt x="839367" y="1919087"/>
                      </a:cubicBezTo>
                      <a:lnTo>
                        <a:pt x="1389210" y="1919087"/>
                      </a:lnTo>
                      <a:cubicBezTo>
                        <a:pt x="1415037" y="1919087"/>
                        <a:pt x="1436045" y="1898083"/>
                        <a:pt x="1436045" y="1872256"/>
                      </a:cubicBezTo>
                      <a:lnTo>
                        <a:pt x="1436045" y="1811538"/>
                      </a:lnTo>
                      <a:cubicBezTo>
                        <a:pt x="1436045" y="1754949"/>
                        <a:pt x="1390001" y="1708905"/>
                        <a:pt x="1333401" y="1708905"/>
                      </a:cubicBezTo>
                      <a:lnTo>
                        <a:pt x="1248555" y="1708905"/>
                      </a:lnTo>
                      <a:lnTo>
                        <a:pt x="1248555" y="1608122"/>
                      </a:lnTo>
                      <a:lnTo>
                        <a:pt x="1795349" y="1608122"/>
                      </a:lnTo>
                      <a:cubicBezTo>
                        <a:pt x="1801735" y="1608122"/>
                        <a:pt x="1808020" y="1607638"/>
                        <a:pt x="1814144" y="1606689"/>
                      </a:cubicBezTo>
                      <a:cubicBezTo>
                        <a:pt x="1873456" y="1597606"/>
                        <a:pt x="1919016" y="1546245"/>
                        <a:pt x="1919016" y="1484443"/>
                      </a:cubicBezTo>
                      <a:lnTo>
                        <a:pt x="1919016" y="701581"/>
                      </a:lnTo>
                      <a:cubicBezTo>
                        <a:pt x="1919016" y="686052"/>
                        <a:pt x="1906445" y="673470"/>
                        <a:pt x="1890920" y="673470"/>
                      </a:cubicBezTo>
                      <a:cubicBezTo>
                        <a:pt x="1875406" y="673470"/>
                        <a:pt x="1862821" y="686052"/>
                        <a:pt x="1862821" y="701581"/>
                      </a:cubicBezTo>
                      <a:lnTo>
                        <a:pt x="1862821" y="1321652"/>
                      </a:lnTo>
                      <a:lnTo>
                        <a:pt x="984421" y="1321652"/>
                      </a:lnTo>
                      <a:lnTo>
                        <a:pt x="984421" y="383351"/>
                      </a:lnTo>
                      <a:lnTo>
                        <a:pt x="1862821" y="383351"/>
                      </a:lnTo>
                      <a:lnTo>
                        <a:pt x="1862821" y="527348"/>
                      </a:lnTo>
                      <a:cubicBezTo>
                        <a:pt x="1862821" y="542877"/>
                        <a:pt x="1875406" y="555458"/>
                        <a:pt x="1890920" y="555458"/>
                      </a:cubicBezTo>
                      <a:close/>
                      <a:moveTo>
                        <a:pt x="59377" y="383351"/>
                      </a:moveTo>
                      <a:lnTo>
                        <a:pt x="928214" y="383351"/>
                      </a:lnTo>
                      <a:lnTo>
                        <a:pt x="928214" y="1319630"/>
                      </a:lnTo>
                      <a:lnTo>
                        <a:pt x="59377" y="1319630"/>
                      </a:lnTo>
                      <a:close/>
                      <a:moveTo>
                        <a:pt x="1192360" y="1708905"/>
                      </a:moveTo>
                      <a:lnTo>
                        <a:pt x="727771" y="1708905"/>
                      </a:lnTo>
                      <a:lnTo>
                        <a:pt x="727771" y="1608122"/>
                      </a:lnTo>
                      <a:lnTo>
                        <a:pt x="1192360" y="1608122"/>
                      </a:lnTo>
                      <a:close/>
                      <a:moveTo>
                        <a:pt x="1862821" y="1377858"/>
                      </a:moveTo>
                      <a:lnTo>
                        <a:pt x="1862821" y="1484443"/>
                      </a:lnTo>
                      <a:cubicBezTo>
                        <a:pt x="1862821" y="1519323"/>
                        <a:pt x="1836221" y="1548105"/>
                        <a:pt x="1802234" y="1551578"/>
                      </a:cubicBezTo>
                      <a:cubicBezTo>
                        <a:pt x="1799965" y="1551799"/>
                        <a:pt x="1797678" y="1551915"/>
                        <a:pt x="1795349" y="1551915"/>
                      </a:cubicBezTo>
                      <a:lnTo>
                        <a:pt x="124784" y="1551915"/>
                      </a:lnTo>
                      <a:cubicBezTo>
                        <a:pt x="122455" y="1551915"/>
                        <a:pt x="120155" y="1551799"/>
                        <a:pt x="117899" y="1551578"/>
                      </a:cubicBezTo>
                      <a:cubicBezTo>
                        <a:pt x="83914" y="1548105"/>
                        <a:pt x="57312" y="1519323"/>
                        <a:pt x="57312" y="1484443"/>
                      </a:cubicBezTo>
                      <a:lnTo>
                        <a:pt x="57312" y="1377858"/>
                      </a:lnTo>
                      <a:close/>
                      <a:moveTo>
                        <a:pt x="956325" y="327143"/>
                      </a:moveTo>
                      <a:lnTo>
                        <a:pt x="59377" y="327143"/>
                      </a:lnTo>
                      <a:lnTo>
                        <a:pt x="59377" y="124770"/>
                      </a:lnTo>
                      <a:cubicBezTo>
                        <a:pt x="59377" y="87576"/>
                        <a:pt x="89642" y="57312"/>
                        <a:pt x="126850" y="57312"/>
                      </a:cubicBezTo>
                      <a:lnTo>
                        <a:pt x="1795349" y="57312"/>
                      </a:lnTo>
                      <a:cubicBezTo>
                        <a:pt x="1832557" y="57312"/>
                        <a:pt x="1862821" y="87576"/>
                        <a:pt x="1862821" y="124784"/>
                      </a:cubicBezTo>
                      <a:lnTo>
                        <a:pt x="1862821" y="327143"/>
                      </a:lnTo>
                      <a:close/>
                    </a:path>
                  </a:pathLst>
                </a:custGeom>
                <a:grpFill/>
                <a:ln w="3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DA0ABB82-B62B-4D55-B385-DA796BAF5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2401" y="2932555"/>
                  <a:ext cx="999241" cy="999241"/>
                </a:xfrm>
                <a:prstGeom prst="rect">
                  <a:avLst/>
                </a:prstGeom>
              </p:spPr>
            </p:pic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1A6E9A-A8C7-4828-B2C4-C325CB7CB650}"/>
                  </a:ext>
                </a:extLst>
              </p:cNvPr>
              <p:cNvSpPr/>
              <p:nvPr/>
            </p:nvSpPr>
            <p:spPr>
              <a:xfrm>
                <a:off x="10792774" y="11881187"/>
                <a:ext cx="189235" cy="189235"/>
              </a:xfrm>
              <a:custGeom>
                <a:avLst/>
                <a:gdLst>
                  <a:gd name="connsiteX0" fmla="*/ 94832 w 189234"/>
                  <a:gd name="connsiteY0" fmla="*/ 127088 h 189234"/>
                  <a:gd name="connsiteX1" fmla="*/ 62577 w 189234"/>
                  <a:gd name="connsiteY1" fmla="*/ 94832 h 189234"/>
                  <a:gd name="connsiteX2" fmla="*/ 94832 w 189234"/>
                  <a:gd name="connsiteY2" fmla="*/ 62577 h 189234"/>
                  <a:gd name="connsiteX3" fmla="*/ 127088 w 189234"/>
                  <a:gd name="connsiteY3" fmla="*/ 94832 h 189234"/>
                  <a:gd name="connsiteX4" fmla="*/ 94832 w 189234"/>
                  <a:gd name="connsiteY4" fmla="*/ 127088 h 189234"/>
                  <a:gd name="connsiteX5" fmla="*/ 167516 w 189234"/>
                  <a:gd name="connsiteY5" fmla="*/ 74619 h 189234"/>
                  <a:gd name="connsiteX6" fmla="*/ 160635 w 189234"/>
                  <a:gd name="connsiteY6" fmla="*/ 57846 h 189234"/>
                  <a:gd name="connsiteX7" fmla="*/ 167516 w 189234"/>
                  <a:gd name="connsiteY7" fmla="*/ 37632 h 189234"/>
                  <a:gd name="connsiteX8" fmla="*/ 152033 w 189234"/>
                  <a:gd name="connsiteY8" fmla="*/ 22149 h 189234"/>
                  <a:gd name="connsiteX9" fmla="*/ 131819 w 189234"/>
                  <a:gd name="connsiteY9" fmla="*/ 29030 h 189234"/>
                  <a:gd name="connsiteX10" fmla="*/ 115046 w 189234"/>
                  <a:gd name="connsiteY10" fmla="*/ 22149 h 189234"/>
                  <a:gd name="connsiteX11" fmla="*/ 105584 w 189234"/>
                  <a:gd name="connsiteY11" fmla="*/ 3226 h 189234"/>
                  <a:gd name="connsiteX12" fmla="*/ 84080 w 189234"/>
                  <a:gd name="connsiteY12" fmla="*/ 3226 h 189234"/>
                  <a:gd name="connsiteX13" fmla="*/ 74619 w 189234"/>
                  <a:gd name="connsiteY13" fmla="*/ 22149 h 189234"/>
                  <a:gd name="connsiteX14" fmla="*/ 57846 w 189234"/>
                  <a:gd name="connsiteY14" fmla="*/ 29030 h 189234"/>
                  <a:gd name="connsiteX15" fmla="*/ 37632 w 189234"/>
                  <a:gd name="connsiteY15" fmla="*/ 22149 h 189234"/>
                  <a:gd name="connsiteX16" fmla="*/ 22149 w 189234"/>
                  <a:gd name="connsiteY16" fmla="*/ 37632 h 189234"/>
                  <a:gd name="connsiteX17" fmla="*/ 29030 w 189234"/>
                  <a:gd name="connsiteY17" fmla="*/ 57846 h 189234"/>
                  <a:gd name="connsiteX18" fmla="*/ 22149 w 189234"/>
                  <a:gd name="connsiteY18" fmla="*/ 74619 h 189234"/>
                  <a:gd name="connsiteX19" fmla="*/ 3226 w 189234"/>
                  <a:gd name="connsiteY19" fmla="*/ 84080 h 189234"/>
                  <a:gd name="connsiteX20" fmla="*/ 3226 w 189234"/>
                  <a:gd name="connsiteY20" fmla="*/ 105584 h 189234"/>
                  <a:gd name="connsiteX21" fmla="*/ 22149 w 189234"/>
                  <a:gd name="connsiteY21" fmla="*/ 115046 h 189234"/>
                  <a:gd name="connsiteX22" fmla="*/ 29030 w 189234"/>
                  <a:gd name="connsiteY22" fmla="*/ 131819 h 189234"/>
                  <a:gd name="connsiteX23" fmla="*/ 22149 w 189234"/>
                  <a:gd name="connsiteY23" fmla="*/ 152033 h 189234"/>
                  <a:gd name="connsiteX24" fmla="*/ 37202 w 189234"/>
                  <a:gd name="connsiteY24" fmla="*/ 167086 h 189234"/>
                  <a:gd name="connsiteX25" fmla="*/ 57416 w 189234"/>
                  <a:gd name="connsiteY25" fmla="*/ 160204 h 189234"/>
                  <a:gd name="connsiteX26" fmla="*/ 74189 w 189234"/>
                  <a:gd name="connsiteY26" fmla="*/ 167086 h 189234"/>
                  <a:gd name="connsiteX27" fmla="*/ 83650 w 189234"/>
                  <a:gd name="connsiteY27" fmla="*/ 186009 h 189234"/>
                  <a:gd name="connsiteX28" fmla="*/ 105154 w 189234"/>
                  <a:gd name="connsiteY28" fmla="*/ 186009 h 189234"/>
                  <a:gd name="connsiteX29" fmla="*/ 114616 w 189234"/>
                  <a:gd name="connsiteY29" fmla="*/ 167086 h 189234"/>
                  <a:gd name="connsiteX30" fmla="*/ 131389 w 189234"/>
                  <a:gd name="connsiteY30" fmla="*/ 160204 h 189234"/>
                  <a:gd name="connsiteX31" fmla="*/ 151603 w 189234"/>
                  <a:gd name="connsiteY31" fmla="*/ 167086 h 189234"/>
                  <a:gd name="connsiteX32" fmla="*/ 167086 w 189234"/>
                  <a:gd name="connsiteY32" fmla="*/ 152033 h 189234"/>
                  <a:gd name="connsiteX33" fmla="*/ 160204 w 189234"/>
                  <a:gd name="connsiteY33" fmla="*/ 131819 h 189234"/>
                  <a:gd name="connsiteX34" fmla="*/ 167516 w 189234"/>
                  <a:gd name="connsiteY34" fmla="*/ 115046 h 189234"/>
                  <a:gd name="connsiteX35" fmla="*/ 186439 w 189234"/>
                  <a:gd name="connsiteY35" fmla="*/ 105584 h 189234"/>
                  <a:gd name="connsiteX36" fmla="*/ 186439 w 189234"/>
                  <a:gd name="connsiteY36" fmla="*/ 84080 h 189234"/>
                  <a:gd name="connsiteX37" fmla="*/ 167516 w 189234"/>
                  <a:gd name="connsiteY37" fmla="*/ 74619 h 189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89234" h="189234">
                    <a:moveTo>
                      <a:pt x="94832" y="127088"/>
                    </a:moveTo>
                    <a:cubicBezTo>
                      <a:pt x="76769" y="127088"/>
                      <a:pt x="62577" y="112466"/>
                      <a:pt x="62577" y="94832"/>
                    </a:cubicBezTo>
                    <a:cubicBezTo>
                      <a:pt x="62577" y="77199"/>
                      <a:pt x="77199" y="62577"/>
                      <a:pt x="94832" y="62577"/>
                    </a:cubicBezTo>
                    <a:cubicBezTo>
                      <a:pt x="112896" y="62577"/>
                      <a:pt x="127088" y="77199"/>
                      <a:pt x="127088" y="94832"/>
                    </a:cubicBezTo>
                    <a:cubicBezTo>
                      <a:pt x="127088" y="112466"/>
                      <a:pt x="112466" y="127088"/>
                      <a:pt x="94832" y="127088"/>
                    </a:cubicBezTo>
                    <a:close/>
                    <a:moveTo>
                      <a:pt x="167516" y="74619"/>
                    </a:moveTo>
                    <a:cubicBezTo>
                      <a:pt x="165796" y="68598"/>
                      <a:pt x="163645" y="63007"/>
                      <a:pt x="160635" y="57846"/>
                    </a:cubicBezTo>
                    <a:lnTo>
                      <a:pt x="167516" y="37632"/>
                    </a:lnTo>
                    <a:lnTo>
                      <a:pt x="152033" y="22149"/>
                    </a:lnTo>
                    <a:lnTo>
                      <a:pt x="131819" y="29030"/>
                    </a:lnTo>
                    <a:cubicBezTo>
                      <a:pt x="126658" y="26020"/>
                      <a:pt x="121067" y="23869"/>
                      <a:pt x="115046" y="22149"/>
                    </a:cubicBezTo>
                    <a:lnTo>
                      <a:pt x="105584" y="3226"/>
                    </a:lnTo>
                    <a:lnTo>
                      <a:pt x="84080" y="3226"/>
                    </a:lnTo>
                    <a:lnTo>
                      <a:pt x="74619" y="22149"/>
                    </a:lnTo>
                    <a:cubicBezTo>
                      <a:pt x="68598" y="23869"/>
                      <a:pt x="63007" y="26020"/>
                      <a:pt x="57846" y="29030"/>
                    </a:cubicBezTo>
                    <a:lnTo>
                      <a:pt x="37632" y="22149"/>
                    </a:lnTo>
                    <a:lnTo>
                      <a:pt x="22149" y="37632"/>
                    </a:lnTo>
                    <a:lnTo>
                      <a:pt x="29030" y="57846"/>
                    </a:lnTo>
                    <a:cubicBezTo>
                      <a:pt x="26020" y="63007"/>
                      <a:pt x="23869" y="68598"/>
                      <a:pt x="22149" y="74619"/>
                    </a:cubicBezTo>
                    <a:lnTo>
                      <a:pt x="3226" y="84080"/>
                    </a:lnTo>
                    <a:lnTo>
                      <a:pt x="3226" y="105584"/>
                    </a:lnTo>
                    <a:lnTo>
                      <a:pt x="22149" y="115046"/>
                    </a:lnTo>
                    <a:cubicBezTo>
                      <a:pt x="23869" y="121067"/>
                      <a:pt x="26020" y="126658"/>
                      <a:pt x="29030" y="131819"/>
                    </a:cubicBezTo>
                    <a:lnTo>
                      <a:pt x="22149" y="152033"/>
                    </a:lnTo>
                    <a:lnTo>
                      <a:pt x="37202" y="167086"/>
                    </a:lnTo>
                    <a:lnTo>
                      <a:pt x="57416" y="160204"/>
                    </a:lnTo>
                    <a:cubicBezTo>
                      <a:pt x="62577" y="163215"/>
                      <a:pt x="68168" y="165365"/>
                      <a:pt x="74189" y="167086"/>
                    </a:cubicBezTo>
                    <a:lnTo>
                      <a:pt x="83650" y="186009"/>
                    </a:lnTo>
                    <a:lnTo>
                      <a:pt x="105154" y="186009"/>
                    </a:lnTo>
                    <a:lnTo>
                      <a:pt x="114616" y="167086"/>
                    </a:lnTo>
                    <a:cubicBezTo>
                      <a:pt x="120637" y="165365"/>
                      <a:pt x="126228" y="163215"/>
                      <a:pt x="131389" y="160204"/>
                    </a:cubicBezTo>
                    <a:lnTo>
                      <a:pt x="151603" y="167086"/>
                    </a:lnTo>
                    <a:lnTo>
                      <a:pt x="167086" y="152033"/>
                    </a:lnTo>
                    <a:lnTo>
                      <a:pt x="160204" y="131819"/>
                    </a:lnTo>
                    <a:cubicBezTo>
                      <a:pt x="163215" y="126658"/>
                      <a:pt x="165796" y="120637"/>
                      <a:pt x="167516" y="115046"/>
                    </a:cubicBezTo>
                    <a:lnTo>
                      <a:pt x="186439" y="105584"/>
                    </a:lnTo>
                    <a:lnTo>
                      <a:pt x="186439" y="84080"/>
                    </a:lnTo>
                    <a:lnTo>
                      <a:pt x="167516" y="74619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19F469E-9404-485D-A03E-F0A2F58711F2}"/>
                  </a:ext>
                </a:extLst>
              </p:cNvPr>
              <p:cNvSpPr/>
              <p:nvPr/>
            </p:nvSpPr>
            <p:spPr>
              <a:xfrm>
                <a:off x="10695577" y="12037736"/>
                <a:ext cx="189235" cy="189235"/>
              </a:xfrm>
              <a:custGeom>
                <a:avLst/>
                <a:gdLst>
                  <a:gd name="connsiteX0" fmla="*/ 94832 w 189234"/>
                  <a:gd name="connsiteY0" fmla="*/ 127088 h 189234"/>
                  <a:gd name="connsiteX1" fmla="*/ 62577 w 189234"/>
                  <a:gd name="connsiteY1" fmla="*/ 94832 h 189234"/>
                  <a:gd name="connsiteX2" fmla="*/ 94832 w 189234"/>
                  <a:gd name="connsiteY2" fmla="*/ 62577 h 189234"/>
                  <a:gd name="connsiteX3" fmla="*/ 127088 w 189234"/>
                  <a:gd name="connsiteY3" fmla="*/ 94832 h 189234"/>
                  <a:gd name="connsiteX4" fmla="*/ 94832 w 189234"/>
                  <a:gd name="connsiteY4" fmla="*/ 127088 h 189234"/>
                  <a:gd name="connsiteX5" fmla="*/ 94832 w 189234"/>
                  <a:gd name="connsiteY5" fmla="*/ 127088 h 189234"/>
                  <a:gd name="connsiteX6" fmla="*/ 160635 w 189234"/>
                  <a:gd name="connsiteY6" fmla="*/ 57846 h 189234"/>
                  <a:gd name="connsiteX7" fmla="*/ 167516 w 189234"/>
                  <a:gd name="connsiteY7" fmla="*/ 37632 h 189234"/>
                  <a:gd name="connsiteX8" fmla="*/ 152033 w 189234"/>
                  <a:gd name="connsiteY8" fmla="*/ 22149 h 189234"/>
                  <a:gd name="connsiteX9" fmla="*/ 131819 w 189234"/>
                  <a:gd name="connsiteY9" fmla="*/ 29030 h 189234"/>
                  <a:gd name="connsiteX10" fmla="*/ 115046 w 189234"/>
                  <a:gd name="connsiteY10" fmla="*/ 22149 h 189234"/>
                  <a:gd name="connsiteX11" fmla="*/ 105584 w 189234"/>
                  <a:gd name="connsiteY11" fmla="*/ 3226 h 189234"/>
                  <a:gd name="connsiteX12" fmla="*/ 84080 w 189234"/>
                  <a:gd name="connsiteY12" fmla="*/ 3226 h 189234"/>
                  <a:gd name="connsiteX13" fmla="*/ 74619 w 189234"/>
                  <a:gd name="connsiteY13" fmla="*/ 22149 h 189234"/>
                  <a:gd name="connsiteX14" fmla="*/ 57846 w 189234"/>
                  <a:gd name="connsiteY14" fmla="*/ 29030 h 189234"/>
                  <a:gd name="connsiteX15" fmla="*/ 37632 w 189234"/>
                  <a:gd name="connsiteY15" fmla="*/ 22149 h 189234"/>
                  <a:gd name="connsiteX16" fmla="*/ 22579 w 189234"/>
                  <a:gd name="connsiteY16" fmla="*/ 37202 h 189234"/>
                  <a:gd name="connsiteX17" fmla="*/ 29030 w 189234"/>
                  <a:gd name="connsiteY17" fmla="*/ 57416 h 189234"/>
                  <a:gd name="connsiteX18" fmla="*/ 22149 w 189234"/>
                  <a:gd name="connsiteY18" fmla="*/ 74189 h 189234"/>
                  <a:gd name="connsiteX19" fmla="*/ 3226 w 189234"/>
                  <a:gd name="connsiteY19" fmla="*/ 83650 h 189234"/>
                  <a:gd name="connsiteX20" fmla="*/ 3226 w 189234"/>
                  <a:gd name="connsiteY20" fmla="*/ 105154 h 189234"/>
                  <a:gd name="connsiteX21" fmla="*/ 22149 w 189234"/>
                  <a:gd name="connsiteY21" fmla="*/ 114616 h 189234"/>
                  <a:gd name="connsiteX22" fmla="*/ 29030 w 189234"/>
                  <a:gd name="connsiteY22" fmla="*/ 131389 h 189234"/>
                  <a:gd name="connsiteX23" fmla="*/ 22579 w 189234"/>
                  <a:gd name="connsiteY23" fmla="*/ 151603 h 189234"/>
                  <a:gd name="connsiteX24" fmla="*/ 37632 w 189234"/>
                  <a:gd name="connsiteY24" fmla="*/ 166656 h 189234"/>
                  <a:gd name="connsiteX25" fmla="*/ 57846 w 189234"/>
                  <a:gd name="connsiteY25" fmla="*/ 160204 h 189234"/>
                  <a:gd name="connsiteX26" fmla="*/ 74619 w 189234"/>
                  <a:gd name="connsiteY26" fmla="*/ 167086 h 189234"/>
                  <a:gd name="connsiteX27" fmla="*/ 84080 w 189234"/>
                  <a:gd name="connsiteY27" fmla="*/ 186009 h 189234"/>
                  <a:gd name="connsiteX28" fmla="*/ 105584 w 189234"/>
                  <a:gd name="connsiteY28" fmla="*/ 186009 h 189234"/>
                  <a:gd name="connsiteX29" fmla="*/ 115046 w 189234"/>
                  <a:gd name="connsiteY29" fmla="*/ 167086 h 189234"/>
                  <a:gd name="connsiteX30" fmla="*/ 131819 w 189234"/>
                  <a:gd name="connsiteY30" fmla="*/ 160204 h 189234"/>
                  <a:gd name="connsiteX31" fmla="*/ 152033 w 189234"/>
                  <a:gd name="connsiteY31" fmla="*/ 167086 h 189234"/>
                  <a:gd name="connsiteX32" fmla="*/ 167086 w 189234"/>
                  <a:gd name="connsiteY32" fmla="*/ 151603 h 189234"/>
                  <a:gd name="connsiteX33" fmla="*/ 160635 w 189234"/>
                  <a:gd name="connsiteY33" fmla="*/ 131819 h 189234"/>
                  <a:gd name="connsiteX34" fmla="*/ 167516 w 189234"/>
                  <a:gd name="connsiteY34" fmla="*/ 115046 h 189234"/>
                  <a:gd name="connsiteX35" fmla="*/ 186439 w 189234"/>
                  <a:gd name="connsiteY35" fmla="*/ 105584 h 189234"/>
                  <a:gd name="connsiteX36" fmla="*/ 186439 w 189234"/>
                  <a:gd name="connsiteY36" fmla="*/ 84080 h 189234"/>
                  <a:gd name="connsiteX37" fmla="*/ 167516 w 189234"/>
                  <a:gd name="connsiteY37" fmla="*/ 74619 h 189234"/>
                  <a:gd name="connsiteX38" fmla="*/ 160635 w 189234"/>
                  <a:gd name="connsiteY38" fmla="*/ 57846 h 189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9234" h="189234">
                    <a:moveTo>
                      <a:pt x="94832" y="127088"/>
                    </a:moveTo>
                    <a:cubicBezTo>
                      <a:pt x="76769" y="127088"/>
                      <a:pt x="62577" y="112466"/>
                      <a:pt x="62577" y="94832"/>
                    </a:cubicBezTo>
                    <a:cubicBezTo>
                      <a:pt x="62577" y="76769"/>
                      <a:pt x="77199" y="62577"/>
                      <a:pt x="94832" y="62577"/>
                    </a:cubicBezTo>
                    <a:cubicBezTo>
                      <a:pt x="112896" y="62577"/>
                      <a:pt x="127088" y="77199"/>
                      <a:pt x="127088" y="94832"/>
                    </a:cubicBezTo>
                    <a:cubicBezTo>
                      <a:pt x="127088" y="112466"/>
                      <a:pt x="112896" y="127088"/>
                      <a:pt x="94832" y="127088"/>
                    </a:cubicBezTo>
                    <a:lnTo>
                      <a:pt x="94832" y="127088"/>
                    </a:lnTo>
                    <a:close/>
                    <a:moveTo>
                      <a:pt x="160635" y="57846"/>
                    </a:moveTo>
                    <a:lnTo>
                      <a:pt x="167516" y="37632"/>
                    </a:lnTo>
                    <a:lnTo>
                      <a:pt x="152033" y="22149"/>
                    </a:lnTo>
                    <a:lnTo>
                      <a:pt x="131819" y="29030"/>
                    </a:lnTo>
                    <a:cubicBezTo>
                      <a:pt x="126658" y="26020"/>
                      <a:pt x="120637" y="23869"/>
                      <a:pt x="115046" y="22149"/>
                    </a:cubicBezTo>
                    <a:lnTo>
                      <a:pt x="105584" y="3226"/>
                    </a:lnTo>
                    <a:lnTo>
                      <a:pt x="84080" y="3226"/>
                    </a:lnTo>
                    <a:lnTo>
                      <a:pt x="74619" y="22149"/>
                    </a:lnTo>
                    <a:cubicBezTo>
                      <a:pt x="68598" y="23869"/>
                      <a:pt x="63007" y="26020"/>
                      <a:pt x="57846" y="29030"/>
                    </a:cubicBezTo>
                    <a:lnTo>
                      <a:pt x="37632" y="22149"/>
                    </a:lnTo>
                    <a:lnTo>
                      <a:pt x="22579" y="37202"/>
                    </a:lnTo>
                    <a:lnTo>
                      <a:pt x="29030" y="57416"/>
                    </a:lnTo>
                    <a:cubicBezTo>
                      <a:pt x="26020" y="62577"/>
                      <a:pt x="23869" y="68598"/>
                      <a:pt x="22149" y="74189"/>
                    </a:cubicBezTo>
                    <a:lnTo>
                      <a:pt x="3226" y="83650"/>
                    </a:lnTo>
                    <a:lnTo>
                      <a:pt x="3226" y="105154"/>
                    </a:lnTo>
                    <a:lnTo>
                      <a:pt x="22149" y="114616"/>
                    </a:lnTo>
                    <a:cubicBezTo>
                      <a:pt x="23869" y="120637"/>
                      <a:pt x="26020" y="126228"/>
                      <a:pt x="29030" y="131389"/>
                    </a:cubicBezTo>
                    <a:lnTo>
                      <a:pt x="22579" y="151603"/>
                    </a:lnTo>
                    <a:lnTo>
                      <a:pt x="37632" y="166656"/>
                    </a:lnTo>
                    <a:lnTo>
                      <a:pt x="57846" y="160204"/>
                    </a:lnTo>
                    <a:cubicBezTo>
                      <a:pt x="63007" y="163215"/>
                      <a:pt x="68598" y="165365"/>
                      <a:pt x="74619" y="167086"/>
                    </a:cubicBezTo>
                    <a:lnTo>
                      <a:pt x="84080" y="186009"/>
                    </a:lnTo>
                    <a:lnTo>
                      <a:pt x="105584" y="186009"/>
                    </a:lnTo>
                    <a:lnTo>
                      <a:pt x="115046" y="167086"/>
                    </a:lnTo>
                    <a:cubicBezTo>
                      <a:pt x="121067" y="165365"/>
                      <a:pt x="126658" y="163215"/>
                      <a:pt x="131819" y="160204"/>
                    </a:cubicBezTo>
                    <a:lnTo>
                      <a:pt x="152033" y="167086"/>
                    </a:lnTo>
                    <a:lnTo>
                      <a:pt x="167086" y="151603"/>
                    </a:lnTo>
                    <a:lnTo>
                      <a:pt x="160635" y="131819"/>
                    </a:lnTo>
                    <a:cubicBezTo>
                      <a:pt x="163645" y="126658"/>
                      <a:pt x="165796" y="121067"/>
                      <a:pt x="167516" y="115046"/>
                    </a:cubicBezTo>
                    <a:lnTo>
                      <a:pt x="186439" y="105584"/>
                    </a:lnTo>
                    <a:lnTo>
                      <a:pt x="186439" y="84080"/>
                    </a:lnTo>
                    <a:lnTo>
                      <a:pt x="167516" y="74619"/>
                    </a:lnTo>
                    <a:cubicBezTo>
                      <a:pt x="165796" y="68598"/>
                      <a:pt x="163645" y="63007"/>
                      <a:pt x="160635" y="5784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BB068D-218A-49F0-B9A4-CE9695EC815D}"/>
              </a:ext>
            </a:extLst>
          </p:cNvPr>
          <p:cNvSpPr txBox="1"/>
          <p:nvPr/>
        </p:nvSpPr>
        <p:spPr>
          <a:xfrm>
            <a:off x="10217804" y="3447042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05/04/85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6B94623-71A3-4764-8A26-D4EA143C499D}"/>
              </a:ext>
            </a:extLst>
          </p:cNvPr>
          <p:cNvGrpSpPr/>
          <p:nvPr/>
        </p:nvGrpSpPr>
        <p:grpSpPr>
          <a:xfrm>
            <a:off x="11099098" y="2586904"/>
            <a:ext cx="1340795" cy="983412"/>
            <a:chOff x="10046636" y="1791989"/>
            <a:chExt cx="1340795" cy="983412"/>
          </a:xfrm>
        </p:grpSpPr>
        <p:pic>
          <p:nvPicPr>
            <p:cNvPr id="38" name="Graphic 37" descr="Speech">
              <a:extLst>
                <a:ext uri="{FF2B5EF4-FFF2-40B4-BE49-F238E27FC236}">
                  <a16:creationId xmlns:a16="http://schemas.microsoft.com/office/drawing/2014/main" id="{E29B3685-D7F8-437D-A014-FB50CE7F5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5767" flipH="1">
              <a:off x="10046636" y="1791989"/>
              <a:ext cx="1340795" cy="98341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9808CE-C95B-4B35-85C8-2CD1020860CD}"/>
                </a:ext>
              </a:extLst>
            </p:cNvPr>
            <p:cNvSpPr txBox="1"/>
            <p:nvPr/>
          </p:nvSpPr>
          <p:spPr>
            <a:xfrm rot="294184">
              <a:off x="10324160" y="2088807"/>
              <a:ext cx="79593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May, 4</a:t>
              </a:r>
              <a:r>
                <a:rPr lang="en-US" sz="1600" baseline="300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th</a:t>
              </a:r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?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EBCFE7-5371-4474-A0E1-0D7D9E0CF7F2}"/>
              </a:ext>
            </a:extLst>
          </p:cNvPr>
          <p:cNvGrpSpPr/>
          <p:nvPr/>
        </p:nvGrpSpPr>
        <p:grpSpPr>
          <a:xfrm>
            <a:off x="9655192" y="2497711"/>
            <a:ext cx="1340795" cy="983412"/>
            <a:chOff x="8295284" y="1584032"/>
            <a:chExt cx="1340795" cy="983412"/>
          </a:xfrm>
          <a:solidFill>
            <a:schemeClr val="tx1"/>
          </a:solidFill>
        </p:grpSpPr>
        <p:pic>
          <p:nvPicPr>
            <p:cNvPr id="41" name="Graphic 40" descr="Speech">
              <a:extLst>
                <a:ext uri="{FF2B5EF4-FFF2-40B4-BE49-F238E27FC236}">
                  <a16:creationId xmlns:a16="http://schemas.microsoft.com/office/drawing/2014/main" id="{4DBF69A8-9844-48E4-9CC9-8CC859115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324233">
              <a:off x="8295284" y="1584032"/>
              <a:ext cx="1340795" cy="98341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A838B2-67BB-453C-9062-F6CAF8EA5FB6}"/>
                </a:ext>
              </a:extLst>
            </p:cNvPr>
            <p:cNvSpPr txBox="1"/>
            <p:nvPr/>
          </p:nvSpPr>
          <p:spPr>
            <a:xfrm rot="21335395">
              <a:off x="8572808" y="1880850"/>
              <a:ext cx="795938" cy="24622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April,5</a:t>
              </a:r>
              <a:r>
                <a:rPr lang="en-US" sz="1600" baseline="300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th</a:t>
              </a:r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?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3778D-8A0D-4368-8B4A-B830A3FB3989}"/>
              </a:ext>
            </a:extLst>
          </p:cNvPr>
          <p:cNvGrpSpPr/>
          <p:nvPr/>
        </p:nvGrpSpPr>
        <p:grpSpPr>
          <a:xfrm>
            <a:off x="9977554" y="3904594"/>
            <a:ext cx="2168596" cy="1799441"/>
            <a:chOff x="7081700" y="4391152"/>
            <a:chExt cx="2352675" cy="1952185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1F55575-C33E-48A5-90D1-AB637CD3A48E}"/>
                </a:ext>
              </a:extLst>
            </p:cNvPr>
            <p:cNvSpPr/>
            <p:nvPr/>
          </p:nvSpPr>
          <p:spPr>
            <a:xfrm>
              <a:off x="7210097" y="4540469"/>
              <a:ext cx="2112579" cy="1681655"/>
            </a:xfrm>
            <a:custGeom>
              <a:avLst/>
              <a:gdLst>
                <a:gd name="connsiteX0" fmla="*/ 0 w 2112579"/>
                <a:gd name="connsiteY0" fmla="*/ 0 h 1681655"/>
                <a:gd name="connsiteX1" fmla="*/ 2112579 w 2112579"/>
                <a:gd name="connsiteY1" fmla="*/ 0 h 1681655"/>
                <a:gd name="connsiteX2" fmla="*/ 1292772 w 2112579"/>
                <a:gd name="connsiteY2" fmla="*/ 861848 h 1681655"/>
                <a:gd name="connsiteX3" fmla="*/ 1292772 w 2112579"/>
                <a:gd name="connsiteY3" fmla="*/ 1681655 h 1681655"/>
                <a:gd name="connsiteX4" fmla="*/ 809296 w 2112579"/>
                <a:gd name="connsiteY4" fmla="*/ 1471448 h 1681655"/>
                <a:gd name="connsiteX5" fmla="*/ 809296 w 2112579"/>
                <a:gd name="connsiteY5" fmla="*/ 882869 h 1681655"/>
                <a:gd name="connsiteX6" fmla="*/ 0 w 2112579"/>
                <a:gd name="connsiteY6" fmla="*/ 0 h 168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579" h="1681655">
                  <a:moveTo>
                    <a:pt x="0" y="0"/>
                  </a:moveTo>
                  <a:lnTo>
                    <a:pt x="2112579" y="0"/>
                  </a:lnTo>
                  <a:lnTo>
                    <a:pt x="1292772" y="861848"/>
                  </a:lnTo>
                  <a:lnTo>
                    <a:pt x="1292772" y="1681655"/>
                  </a:lnTo>
                  <a:lnTo>
                    <a:pt x="809296" y="1471448"/>
                  </a:lnTo>
                  <a:lnTo>
                    <a:pt x="809296" y="8828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3E24EA81-AB28-45AA-8997-8F8DA3AF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081700" y="4391152"/>
              <a:ext cx="2352675" cy="1952185"/>
            </a:xfrm>
            <a:prstGeom prst="rect">
              <a:avLst/>
            </a:prstGeom>
          </p:spPr>
        </p:pic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3DBD6C3C-B0A7-4073-96A4-BCDA7981B9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9235" y="4289475"/>
            <a:ext cx="345233" cy="34523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B9CC21-E563-47FB-8524-815ED2D3A8B6}"/>
              </a:ext>
            </a:extLst>
          </p:cNvPr>
          <p:cNvSpPr txBox="1"/>
          <p:nvPr/>
        </p:nvSpPr>
        <p:spPr>
          <a:xfrm>
            <a:off x="10327315" y="6065953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1985-04-05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CB65CA-78B8-4C17-B40F-F23CE2AE2639}"/>
              </a:ext>
            </a:extLst>
          </p:cNvPr>
          <p:cNvSpPr txBox="1"/>
          <p:nvPr/>
        </p:nvSpPr>
        <p:spPr>
          <a:xfrm>
            <a:off x="10335012" y="6335377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1985-04-05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471E85-1923-4BD0-8C20-9AB072683549}"/>
              </a:ext>
            </a:extLst>
          </p:cNvPr>
          <p:cNvSpPr txBox="1"/>
          <p:nvPr/>
        </p:nvSpPr>
        <p:spPr>
          <a:xfrm>
            <a:off x="10317759" y="6604801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1985-04-05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F71FFF-6B95-4076-875B-64B8CE0C70C2}"/>
              </a:ext>
            </a:extLst>
          </p:cNvPr>
          <p:cNvCxnSpPr/>
          <p:nvPr/>
        </p:nvCxnSpPr>
        <p:spPr>
          <a:xfrm flipH="1">
            <a:off x="8927181" y="4664124"/>
            <a:ext cx="1168724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3BBA638-1CF1-477A-962A-A45DC691B4A3}"/>
              </a:ext>
            </a:extLst>
          </p:cNvPr>
          <p:cNvSpPr/>
          <p:nvPr/>
        </p:nvSpPr>
        <p:spPr>
          <a:xfrm>
            <a:off x="4934645" y="5309709"/>
            <a:ext cx="5179120" cy="1140751"/>
          </a:xfrm>
          <a:custGeom>
            <a:avLst/>
            <a:gdLst>
              <a:gd name="connsiteX0" fmla="*/ 4599992 w 4599992"/>
              <a:gd name="connsiteY0" fmla="*/ 0 h 737118"/>
              <a:gd name="connsiteX1" fmla="*/ 4599992 w 4599992"/>
              <a:gd name="connsiteY1" fmla="*/ 737118 h 737118"/>
              <a:gd name="connsiteX2" fmla="*/ 0 w 4599992"/>
              <a:gd name="connsiteY2" fmla="*/ 737118 h 737118"/>
              <a:gd name="connsiteX3" fmla="*/ 0 w 4599992"/>
              <a:gd name="connsiteY3" fmla="*/ 345233 h 737118"/>
              <a:gd name="connsiteX0" fmla="*/ 4599992 w 4599992"/>
              <a:gd name="connsiteY0" fmla="*/ 0 h 1546874"/>
              <a:gd name="connsiteX1" fmla="*/ 4599992 w 4599992"/>
              <a:gd name="connsiteY1" fmla="*/ 1546874 h 1546874"/>
              <a:gd name="connsiteX2" fmla="*/ 0 w 4599992"/>
              <a:gd name="connsiteY2" fmla="*/ 1546874 h 1546874"/>
              <a:gd name="connsiteX3" fmla="*/ 0 w 4599992"/>
              <a:gd name="connsiteY3" fmla="*/ 1154989 h 154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9992" h="1546874">
                <a:moveTo>
                  <a:pt x="4599992" y="0"/>
                </a:moveTo>
                <a:lnTo>
                  <a:pt x="4599992" y="1546874"/>
                </a:lnTo>
                <a:lnTo>
                  <a:pt x="0" y="1546874"/>
                </a:lnTo>
                <a:lnTo>
                  <a:pt x="0" y="1154989"/>
                </a:lnTo>
              </a:path>
            </a:pathLst>
          </a:custGeom>
          <a:ln w="34925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E894C1-24AD-4A4E-8E38-607D28D339E4}"/>
              </a:ext>
            </a:extLst>
          </p:cNvPr>
          <p:cNvSpPr txBox="1"/>
          <p:nvPr/>
        </p:nvSpPr>
        <p:spPr>
          <a:xfrm>
            <a:off x="10224261" y="3466016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11A45D-F6D9-4BB7-8107-B3F3ADCC239F}"/>
              </a:ext>
            </a:extLst>
          </p:cNvPr>
          <p:cNvGrpSpPr/>
          <p:nvPr/>
        </p:nvGrpSpPr>
        <p:grpSpPr>
          <a:xfrm>
            <a:off x="10900978" y="2418608"/>
            <a:ext cx="2007302" cy="1277213"/>
            <a:chOff x="10046636" y="1791989"/>
            <a:chExt cx="1340795" cy="983412"/>
          </a:xfrm>
        </p:grpSpPr>
        <p:pic>
          <p:nvPicPr>
            <p:cNvPr id="55" name="Graphic 54" descr="Speech">
              <a:extLst>
                <a:ext uri="{FF2B5EF4-FFF2-40B4-BE49-F238E27FC236}">
                  <a16:creationId xmlns:a16="http://schemas.microsoft.com/office/drawing/2014/main" id="{5DE6758A-3428-4FD4-A6BF-4E54A00B1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5767" flipH="1">
              <a:off x="10046636" y="1791989"/>
              <a:ext cx="1340795" cy="98341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D2C8AF-8B07-492B-A45B-09E043CADED2}"/>
                </a:ext>
              </a:extLst>
            </p:cNvPr>
            <p:cNvSpPr txBox="1"/>
            <p:nvPr/>
          </p:nvSpPr>
          <p:spPr>
            <a:xfrm rot="294184">
              <a:off x="10324160" y="2088807"/>
              <a:ext cx="79593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Time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7764DE7-EDB2-4F58-8401-06BC2EC98F2F}"/>
              </a:ext>
            </a:extLst>
          </p:cNvPr>
          <p:cNvGrpSpPr/>
          <p:nvPr/>
        </p:nvGrpSpPr>
        <p:grpSpPr>
          <a:xfrm>
            <a:off x="9474154" y="2315530"/>
            <a:ext cx="1796320" cy="1367821"/>
            <a:chOff x="8295284" y="1584032"/>
            <a:chExt cx="1340795" cy="983412"/>
          </a:xfrm>
          <a:solidFill>
            <a:schemeClr val="tx1"/>
          </a:solidFill>
        </p:grpSpPr>
        <p:pic>
          <p:nvPicPr>
            <p:cNvPr id="58" name="Graphic 57" descr="Speech">
              <a:extLst>
                <a:ext uri="{FF2B5EF4-FFF2-40B4-BE49-F238E27FC236}">
                  <a16:creationId xmlns:a16="http://schemas.microsoft.com/office/drawing/2014/main" id="{3C04F452-3597-4561-931D-751F41C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324233">
              <a:off x="8295284" y="1584032"/>
              <a:ext cx="1340795" cy="98341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029C48-02A0-4BD4-9421-48C602CEEE7E}"/>
                </a:ext>
              </a:extLst>
            </p:cNvPr>
            <p:cNvSpPr txBox="1"/>
            <p:nvPr/>
          </p:nvSpPr>
          <p:spPr>
            <a:xfrm rot="21335395">
              <a:off x="8510881" y="1885424"/>
              <a:ext cx="91491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Temperature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0EDECE7-39D0-404D-9B7C-7C8E7B60F7F2}"/>
              </a:ext>
            </a:extLst>
          </p:cNvPr>
          <p:cNvSpPr txBox="1"/>
          <p:nvPr/>
        </p:nvSpPr>
        <p:spPr>
          <a:xfrm>
            <a:off x="10311786" y="6065953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Temperature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8888662-B10B-455E-B36A-7322E40A08AE}"/>
              </a:ext>
            </a:extLst>
          </p:cNvPr>
          <p:cNvSpPr txBox="1"/>
          <p:nvPr/>
        </p:nvSpPr>
        <p:spPr>
          <a:xfrm>
            <a:off x="10311786" y="6342654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Temperature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B88D58-FF6B-4F34-9031-E7AF083A1BCF}"/>
              </a:ext>
            </a:extLst>
          </p:cNvPr>
          <p:cNvSpPr txBox="1"/>
          <p:nvPr/>
        </p:nvSpPr>
        <p:spPr>
          <a:xfrm>
            <a:off x="10317759" y="6614459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Temperature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79AA1C-D09B-42FD-B28C-F0D959FDDEAE}"/>
              </a:ext>
            </a:extLst>
          </p:cNvPr>
          <p:cNvGrpSpPr/>
          <p:nvPr/>
        </p:nvGrpSpPr>
        <p:grpSpPr>
          <a:xfrm>
            <a:off x="9966506" y="3922587"/>
            <a:ext cx="2168596" cy="1799441"/>
            <a:chOff x="7963327" y="8254478"/>
            <a:chExt cx="2168596" cy="179944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6B7870-97B7-4F6F-901C-7F148D48BD74}"/>
                </a:ext>
              </a:extLst>
            </p:cNvPr>
            <p:cNvGrpSpPr/>
            <p:nvPr/>
          </p:nvGrpSpPr>
          <p:grpSpPr>
            <a:xfrm>
              <a:off x="7963327" y="8254478"/>
              <a:ext cx="2168596" cy="1799441"/>
              <a:chOff x="7081700" y="4391152"/>
              <a:chExt cx="2352675" cy="1952185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559FB75-0726-4060-BF4C-38BFB7ED8287}"/>
                  </a:ext>
                </a:extLst>
              </p:cNvPr>
              <p:cNvSpPr/>
              <p:nvPr/>
            </p:nvSpPr>
            <p:spPr>
              <a:xfrm>
                <a:off x="7210097" y="4540469"/>
                <a:ext cx="2112579" cy="1681655"/>
              </a:xfrm>
              <a:custGeom>
                <a:avLst/>
                <a:gdLst>
                  <a:gd name="connsiteX0" fmla="*/ 0 w 2112579"/>
                  <a:gd name="connsiteY0" fmla="*/ 0 h 1681655"/>
                  <a:gd name="connsiteX1" fmla="*/ 2112579 w 2112579"/>
                  <a:gd name="connsiteY1" fmla="*/ 0 h 1681655"/>
                  <a:gd name="connsiteX2" fmla="*/ 1292772 w 2112579"/>
                  <a:gd name="connsiteY2" fmla="*/ 861848 h 1681655"/>
                  <a:gd name="connsiteX3" fmla="*/ 1292772 w 2112579"/>
                  <a:gd name="connsiteY3" fmla="*/ 1681655 h 1681655"/>
                  <a:gd name="connsiteX4" fmla="*/ 809296 w 2112579"/>
                  <a:gd name="connsiteY4" fmla="*/ 1471448 h 1681655"/>
                  <a:gd name="connsiteX5" fmla="*/ 809296 w 2112579"/>
                  <a:gd name="connsiteY5" fmla="*/ 882869 h 1681655"/>
                  <a:gd name="connsiteX6" fmla="*/ 0 w 2112579"/>
                  <a:gd name="connsiteY6" fmla="*/ 0 h 168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2579" h="1681655">
                    <a:moveTo>
                      <a:pt x="0" y="0"/>
                    </a:moveTo>
                    <a:lnTo>
                      <a:pt x="2112579" y="0"/>
                    </a:lnTo>
                    <a:lnTo>
                      <a:pt x="1292772" y="861848"/>
                    </a:lnTo>
                    <a:lnTo>
                      <a:pt x="1292772" y="1681655"/>
                    </a:lnTo>
                    <a:lnTo>
                      <a:pt x="809296" y="1471448"/>
                    </a:lnTo>
                    <a:lnTo>
                      <a:pt x="809296" y="8828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432742C5-3B6D-4AEA-9BDC-E36C24800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7081700" y="4391152"/>
                <a:ext cx="2352675" cy="1952185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B621A52-6645-4789-8D3C-F1223CF263A9}"/>
                </a:ext>
              </a:extLst>
            </p:cNvPr>
            <p:cNvGrpSpPr/>
            <p:nvPr/>
          </p:nvGrpSpPr>
          <p:grpSpPr>
            <a:xfrm>
              <a:off x="8758986" y="8574304"/>
              <a:ext cx="600423" cy="327077"/>
              <a:chOff x="14977034" y="3778768"/>
              <a:chExt cx="600423" cy="32707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4E77829-9AF3-4CEC-B568-BF09AE4A006E}"/>
                  </a:ext>
                </a:extLst>
              </p:cNvPr>
              <p:cNvSpPr/>
              <p:nvPr/>
            </p:nvSpPr>
            <p:spPr>
              <a:xfrm>
                <a:off x="15013433" y="3818454"/>
                <a:ext cx="511772" cy="287196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5796FE-4C81-49D0-AAAC-81922F9618B8}"/>
                  </a:ext>
                </a:extLst>
              </p:cNvPr>
              <p:cNvSpPr txBox="1"/>
              <p:nvPr/>
            </p:nvSpPr>
            <p:spPr>
              <a:xfrm>
                <a:off x="14977034" y="3778768"/>
                <a:ext cx="600423" cy="327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dirty="0"/>
                  <a:t>VOC</a:t>
                </a:r>
                <a:endParaRPr lang="nl-BE" sz="1400" dirty="0"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F74767-B0F1-4E9D-98B7-F31EEE3FD4B8}"/>
              </a:ext>
            </a:extLst>
          </p:cNvPr>
          <p:cNvSpPr txBox="1"/>
          <p:nvPr/>
        </p:nvSpPr>
        <p:spPr>
          <a:xfrm>
            <a:off x="13747470" y="5407079"/>
            <a:ext cx="2563522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UGent Panno Text" panose="02000506040000040003" pitchFamily="2" charset="0"/>
              </a:rPr>
              <a:t>Controlled vocabulary</a:t>
            </a:r>
            <a:endParaRPr lang="nl-BE" sz="2400" dirty="0">
              <a:latin typeface="UGent Panno Text" panose="02000506040000040003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64D184-06EB-4342-8C25-BC444E85840F}"/>
              </a:ext>
            </a:extLst>
          </p:cNvPr>
          <p:cNvGraphicFramePr>
            <a:graphicFrameLocks noGrp="1"/>
          </p:cNvGraphicFramePr>
          <p:nvPr/>
        </p:nvGraphicFramePr>
        <p:xfrm>
          <a:off x="13187853" y="3837931"/>
          <a:ext cx="3872238" cy="1441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7307">
                  <a:extLst>
                    <a:ext uri="{9D8B030D-6E8A-4147-A177-3AD203B41FA5}">
                      <a16:colId xmlns:a16="http://schemas.microsoft.com/office/drawing/2014/main" val="2524969515"/>
                    </a:ext>
                  </a:extLst>
                </a:gridCol>
                <a:gridCol w="1154185">
                  <a:extLst>
                    <a:ext uri="{9D8B030D-6E8A-4147-A177-3AD203B41FA5}">
                      <a16:colId xmlns:a16="http://schemas.microsoft.com/office/drawing/2014/main" val="3983126852"/>
                    </a:ext>
                  </a:extLst>
                </a:gridCol>
                <a:gridCol w="1290746">
                  <a:extLst>
                    <a:ext uri="{9D8B030D-6E8A-4147-A177-3AD203B41FA5}">
                      <a16:colId xmlns:a16="http://schemas.microsoft.com/office/drawing/2014/main" val="59440629"/>
                    </a:ext>
                  </a:extLst>
                </a:gridCol>
              </a:tblGrid>
              <a:tr h="360464">
                <a:tc>
                  <a:txBody>
                    <a:bodyPr/>
                    <a:lstStyle/>
                    <a:p>
                      <a:r>
                        <a:rPr lang="en-US" sz="1600" dirty="0"/>
                        <a:t>Temperature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temp</a:t>
                      </a:r>
                      <a:endParaRPr lang="nl-B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</a:t>
                      </a:r>
                      <a:endParaRPr lang="nl-B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01090"/>
                  </a:ext>
                </a:extLst>
              </a:tr>
              <a:tr h="360464">
                <a:tc>
                  <a:txBody>
                    <a:bodyPr/>
                    <a:lstStyle/>
                    <a:p>
                      <a:r>
                        <a:rPr lang="en-US" sz="1600" dirty="0"/>
                        <a:t>Humidity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hum</a:t>
                      </a:r>
                      <a:endParaRPr lang="nl-B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</a:t>
                      </a:r>
                      <a:endParaRPr lang="nl-B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31813"/>
                  </a:ext>
                </a:extLst>
              </a:tr>
              <a:tr h="360464">
                <a:tc>
                  <a:txBody>
                    <a:bodyPr/>
                    <a:lstStyle/>
                    <a:p>
                      <a:endParaRPr lang="nl-B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28750"/>
                  </a:ext>
                </a:extLst>
              </a:tr>
              <a:tr h="360464">
                <a:tc>
                  <a:txBody>
                    <a:bodyPr/>
                    <a:lstStyle/>
                    <a:p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629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09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6" grpId="2"/>
      <p:bldP spid="48" grpId="0"/>
      <p:bldP spid="48" grpId="1"/>
      <p:bldP spid="49" grpId="0"/>
      <p:bldP spid="49" grpId="1"/>
      <p:bldP spid="50" grpId="0"/>
      <p:bldP spid="50" grpId="1"/>
      <p:bldP spid="53" grpId="0" animBg="1"/>
      <p:bldP spid="51" grpId="0"/>
      <p:bldP spid="51" grpId="1"/>
      <p:bldP spid="64" grpId="0"/>
      <p:bldP spid="65" grpId="0"/>
      <p:bldP spid="66" grpId="0"/>
      <p:bldP spid="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420C-4AEC-478B-9A2C-D25A2D09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UGent Panno Text" panose="02000506040000040003" pitchFamily="50" charset="0"/>
              </a:rPr>
              <a:t>Standard vocabularies &amp; ontologies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AF0E2-D0D1-4351-9808-C5C5E53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29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1F66A-A636-4324-BF31-CC981D21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68" y="2800094"/>
            <a:ext cx="11653939" cy="53390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1F22-54B6-43F5-B5FF-6CC06852793A}"/>
              </a:ext>
            </a:extLst>
          </p:cNvPr>
          <p:cNvSpPr/>
          <p:nvPr/>
        </p:nvSpPr>
        <p:spPr>
          <a:xfrm>
            <a:off x="2701790" y="8216414"/>
            <a:ext cx="117945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UGent Panno Text" panose="02000506040000040003" pitchFamily="50" charset="0"/>
              </a:rPr>
              <a:t>MS Excel recognizes </a:t>
            </a:r>
            <a:r>
              <a:rPr lang="en-US" sz="2800" dirty="0">
                <a:latin typeface="UGent Panno Text" panose="02000506040000040003" pitchFamily="50" charset="0"/>
                <a:hlinkClick r:id="rId3"/>
              </a:rPr>
              <a:t>ISO Country codes </a:t>
            </a:r>
            <a:r>
              <a:rPr lang="en-US" sz="2800" dirty="0">
                <a:latin typeface="UGent Panno Text" panose="02000506040000040003" pitchFamily="50" charset="0"/>
              </a:rPr>
              <a:t>(or other place names in geonames.org) to automatically create maps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AFAF9-E424-4C93-9ECA-470450787ACF}"/>
              </a:ext>
            </a:extLst>
          </p:cNvPr>
          <p:cNvSpPr/>
          <p:nvPr/>
        </p:nvSpPr>
        <p:spPr>
          <a:xfrm>
            <a:off x="1053480" y="1402197"/>
            <a:ext cx="13627719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UGent Panno Text" panose="02000506040000040003" pitchFamily="50" charset="0"/>
              </a:rPr>
              <a:t>Enable machine readability (use might be required in some domain repositories)</a:t>
            </a:r>
          </a:p>
          <a:p>
            <a:pPr marL="4572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UGent Panno Text" panose="02000506040000040003" pitchFamily="50" charset="0"/>
              </a:rPr>
              <a:t>Day-to-day 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2D30B-D378-4A3F-AFBE-5FF0248F3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7104064"/>
            <a:ext cx="309031" cy="30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83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D9374CF-A657-4FBA-AFDE-F330B6B534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09" y="3558000"/>
            <a:ext cx="7924800" cy="5943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50" charset="0"/>
              </a:rPr>
              <a:t>Publishing data</a:t>
            </a:r>
            <a:endParaRPr lang="en-GB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>
                <a:latin typeface="UGent Panno Text" panose="02000506040000040003" pitchFamily="50" charset="0"/>
              </a:rPr>
              <a:t>3</a:t>
            </a:fld>
            <a:endParaRPr lang="en-GB">
              <a:latin typeface="UGent Panno Text" panose="02000506040000040003" pitchFamily="50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A45AD2-ED82-4AB4-823C-3DA8D851330F}"/>
              </a:ext>
            </a:extLst>
          </p:cNvPr>
          <p:cNvSpPr txBox="1">
            <a:spLocks/>
          </p:cNvSpPr>
          <p:nvPr/>
        </p:nvSpPr>
        <p:spPr>
          <a:xfrm>
            <a:off x="835827" y="1245476"/>
            <a:ext cx="10901744" cy="6861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UGent Panno Text" panose="02000506040000040003" pitchFamily="50" charset="0"/>
              </a:rPr>
              <a:t>Sharing data from </a:t>
            </a:r>
          </a:p>
          <a:p>
            <a:pPr lvl="1">
              <a:buFont typeface="UGent Panno Text" panose="02000506040000040003" pitchFamily="2" charset="0"/>
              <a:buChar char="→"/>
            </a:pPr>
            <a:r>
              <a:rPr lang="en-US" sz="4400" dirty="0">
                <a:highlight>
                  <a:srgbClr val="FFD200"/>
                </a:highlight>
                <a:latin typeface="UGent Panno Text" panose="02000506040000040003" pitchFamily="50" charset="0"/>
              </a:rPr>
              <a:t>completed</a:t>
            </a:r>
            <a:r>
              <a:rPr lang="en-US" sz="4400" dirty="0">
                <a:latin typeface="UGent Panno Text" panose="02000506040000040003" pitchFamily="50" charset="0"/>
              </a:rPr>
              <a:t> (parts of) research projects</a:t>
            </a:r>
          </a:p>
          <a:p>
            <a:pPr lvl="1">
              <a:buFont typeface="UGent Panno Text" panose="02000506040000040003" pitchFamily="2" charset="0"/>
              <a:buChar char="→"/>
            </a:pPr>
            <a:r>
              <a:rPr lang="en-US" sz="4400" dirty="0">
                <a:highlight>
                  <a:srgbClr val="FFD200"/>
                </a:highlight>
                <a:latin typeface="UGent Panno Text" panose="02000506040000040003" pitchFamily="50" charset="0"/>
              </a:rPr>
              <a:t>outside</a:t>
            </a:r>
            <a:r>
              <a:rPr lang="en-US" sz="4400" dirty="0">
                <a:latin typeface="UGent Panno Text" panose="02000506040000040003" pitchFamily="50" charset="0"/>
              </a:rPr>
              <a:t> your project or research team. </a:t>
            </a:r>
          </a:p>
          <a:p>
            <a:r>
              <a:rPr lang="en-US" sz="4400" dirty="0">
                <a:latin typeface="UGent Panno Text" panose="02000506040000040003" pitchFamily="50" charset="0"/>
              </a:rPr>
              <a:t>Not</a:t>
            </a:r>
          </a:p>
          <a:p>
            <a:pPr lvl="1"/>
            <a:r>
              <a:rPr lang="en-US" sz="4400" dirty="0">
                <a:latin typeface="UGent Panno Text" panose="02000506040000040003" pitchFamily="50" charset="0"/>
              </a:rPr>
              <a:t>exchanging data with collaborators while your research is active.</a:t>
            </a:r>
          </a:p>
          <a:p>
            <a:pPr lvl="1"/>
            <a:r>
              <a:rPr lang="en-US" sz="4400" dirty="0">
                <a:latin typeface="UGent Panno Text" panose="02000506040000040003" pitchFamily="50" charset="0"/>
              </a:rPr>
              <a:t>Share data with your promotor</a:t>
            </a:r>
          </a:p>
        </p:txBody>
      </p:sp>
    </p:spTree>
    <p:extLst>
      <p:ext uri="{BB962C8B-B14F-4D97-AF65-F5344CB8AC3E}">
        <p14:creationId xmlns:p14="http://schemas.microsoft.com/office/powerpoint/2010/main" val="2300581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F016-2023-4D9F-A6B9-3716BA5D3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repositories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304FB-AB3B-447A-AE2A-5587CCE7D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4115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F63F-DF57-A442-BD5C-A54BDBC5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Which types of repositories exist?</a:t>
            </a:r>
            <a:endParaRPr lang="en-US" dirty="0">
              <a:latin typeface="UGent Panno Text Normal" panose="02000506040000040003"/>
              <a:cs typeface="Segoe UI Semibol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141C-3C86-1A4B-A564-D027D838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31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124ADE-9705-410F-AE3E-29FE2AC0CF9C}"/>
              </a:ext>
            </a:extLst>
          </p:cNvPr>
          <p:cNvGrpSpPr/>
          <p:nvPr/>
        </p:nvGrpSpPr>
        <p:grpSpPr>
          <a:xfrm>
            <a:off x="769179" y="2209355"/>
            <a:ext cx="14821341" cy="5519242"/>
            <a:chOff x="769178" y="2347501"/>
            <a:chExt cx="10380905" cy="421063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A29F6CB-17EE-4A7D-B4C4-F2B32CB1DF81}"/>
                </a:ext>
              </a:extLst>
            </p:cNvPr>
            <p:cNvSpPr/>
            <p:nvPr/>
          </p:nvSpPr>
          <p:spPr>
            <a:xfrm>
              <a:off x="8332077" y="2347501"/>
              <a:ext cx="2675986" cy="4210636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697E1F-CDF1-45F9-9ED8-9CC59BF2E678}"/>
                </a:ext>
              </a:extLst>
            </p:cNvPr>
            <p:cNvSpPr/>
            <p:nvPr/>
          </p:nvSpPr>
          <p:spPr>
            <a:xfrm>
              <a:off x="4550628" y="2347501"/>
              <a:ext cx="2675986" cy="4210636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58FABD5-3BCF-4094-9984-43112C95BE98}"/>
                </a:ext>
              </a:extLst>
            </p:cNvPr>
            <p:cNvSpPr/>
            <p:nvPr/>
          </p:nvSpPr>
          <p:spPr>
            <a:xfrm>
              <a:off x="769178" y="2347501"/>
              <a:ext cx="2675986" cy="4210636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14B36E-FE30-483E-85B7-784D46C5E8E6}"/>
                </a:ext>
              </a:extLst>
            </p:cNvPr>
            <p:cNvSpPr txBox="1"/>
            <p:nvPr/>
          </p:nvSpPr>
          <p:spPr>
            <a:xfrm>
              <a:off x="809303" y="2696575"/>
              <a:ext cx="25777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E64C8"/>
                  </a:solidFill>
                  <a:latin typeface="UGent Panno Text" panose="02000506040000040003" pitchFamily="50" charset="0"/>
                </a:rPr>
                <a:t>GENERIC REPOSITORY</a:t>
              </a:r>
              <a:endParaRPr lang="en-US" sz="1400" dirty="0">
                <a:solidFill>
                  <a:srgbClr val="1E64C8"/>
                </a:solidFill>
                <a:latin typeface="UGent Panno Text" panose="02000506040000040003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F80BE3-C7BF-4F03-8943-001D1B70C3F9}"/>
                </a:ext>
              </a:extLst>
            </p:cNvPr>
            <p:cNvSpPr txBox="1"/>
            <p:nvPr/>
          </p:nvSpPr>
          <p:spPr>
            <a:xfrm>
              <a:off x="4294182" y="2696575"/>
              <a:ext cx="31549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E64C8"/>
                  </a:solidFill>
                  <a:latin typeface="UGent Panno Text" panose="02000506040000040003" pitchFamily="50" charset="0"/>
                </a:rPr>
                <a:t>DOMAIN-SPECIFIC REPOSITORY</a:t>
              </a:r>
              <a:endParaRPr lang="en-US" sz="1400" dirty="0">
                <a:solidFill>
                  <a:srgbClr val="1E64C8"/>
                </a:solidFill>
                <a:latin typeface="UGent Panno Text" panose="02000506040000040003" pitchFamily="50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126177-9631-406B-8E23-F39C2D14FE45}"/>
                </a:ext>
              </a:extLst>
            </p:cNvPr>
            <p:cNvSpPr txBox="1"/>
            <p:nvPr/>
          </p:nvSpPr>
          <p:spPr>
            <a:xfrm>
              <a:off x="8190055" y="2673965"/>
              <a:ext cx="29600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E64C8"/>
                  </a:solidFill>
                  <a:latin typeface="UGent Panno Text" panose="02000506040000040003" pitchFamily="50" charset="0"/>
                </a:rPr>
                <a:t>INSTITUTIONAL REPOSITORY</a:t>
              </a:r>
              <a:endParaRPr lang="en-US" sz="1400" dirty="0">
                <a:solidFill>
                  <a:srgbClr val="1E64C8"/>
                </a:solidFill>
                <a:latin typeface="UGent Panno Text" panose="02000506040000040003" pitchFamily="50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9D1B1C-E0A0-4081-8D34-B83C1D29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325" y="3775616"/>
              <a:ext cx="1698957" cy="58033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3280B0D-65FA-4571-9C0E-79F411F85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011" y="5634702"/>
              <a:ext cx="1284035" cy="818679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142703B-3CC1-4D0F-9026-C9BEC192E936}"/>
                </a:ext>
              </a:extLst>
            </p:cNvPr>
            <p:cNvGrpSpPr/>
            <p:nvPr/>
          </p:nvGrpSpPr>
          <p:grpSpPr>
            <a:xfrm>
              <a:off x="1131544" y="4618680"/>
              <a:ext cx="1895975" cy="753294"/>
              <a:chOff x="355454" y="4550089"/>
              <a:chExt cx="1743993" cy="65718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0774862-A6CD-4D32-8205-910D0445A46B}"/>
                  </a:ext>
                </a:extLst>
              </p:cNvPr>
              <p:cNvSpPr/>
              <p:nvPr/>
            </p:nvSpPr>
            <p:spPr>
              <a:xfrm>
                <a:off x="355454" y="4550089"/>
                <a:ext cx="1743993" cy="657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31" name="Picture 24" descr="figshare">
                <a:extLst>
                  <a:ext uri="{FF2B5EF4-FFF2-40B4-BE49-F238E27FC236}">
                    <a16:creationId xmlns:a16="http://schemas.microsoft.com/office/drawing/2014/main" id="{BD380D47-346B-4632-9B3D-EF48216F3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595" y="4639564"/>
                <a:ext cx="1590675" cy="49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D47CA8-6F50-44EE-9D43-19E97B15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136" y="5116419"/>
              <a:ext cx="1249508" cy="48719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85B8B77-C9D3-4765-BB95-EF227C45D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457" y="5734407"/>
              <a:ext cx="1661325" cy="48715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580F5ED-3A9F-48F0-8A20-D3739E22D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136" y="4279104"/>
              <a:ext cx="1249508" cy="648899"/>
            </a:xfrm>
            <a:prstGeom prst="rect">
              <a:avLst/>
            </a:prstGeom>
          </p:spPr>
        </p:pic>
        <p:pic>
          <p:nvPicPr>
            <p:cNvPr id="35" name="Picture 2" descr="Social Sciences and Digital Humanities Archive – SODHA">
              <a:extLst>
                <a:ext uri="{FF2B5EF4-FFF2-40B4-BE49-F238E27FC236}">
                  <a16:creationId xmlns:a16="http://schemas.microsoft.com/office/drawing/2014/main" id="{A912E5B2-7491-4D23-9480-9E5986FCF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3136" y="3573354"/>
              <a:ext cx="1297080" cy="48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FF84F85E-0EE2-4E37-B118-1812FFCDC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5924" y="5453490"/>
              <a:ext cx="2152650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57C55962-CDD5-4DE8-8EA4-7A49E20DB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5205" y="4543563"/>
              <a:ext cx="1609725" cy="781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DD565B-EAF5-44D2-B489-B08332798706}"/>
              </a:ext>
            </a:extLst>
          </p:cNvPr>
          <p:cNvSpPr txBox="1"/>
          <p:nvPr/>
        </p:nvSpPr>
        <p:spPr>
          <a:xfrm>
            <a:off x="826466" y="1139403"/>
            <a:ext cx="3446777" cy="703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600" dirty="0">
                <a:latin typeface="UGent Panno Text" panose="02000506040000040003" pitchFamily="2" charset="0"/>
              </a:rPr>
              <a:t>Types of repositories</a:t>
            </a:r>
            <a:endParaRPr lang="nl-BE" sz="3600" dirty="0">
              <a:latin typeface="UGent Panno Text" panose="0200050604000004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40EDB-6D65-4CB4-B6FB-9E41F70728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40629" y="3295467"/>
            <a:ext cx="1873598" cy="16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66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ACBF-AEAB-4159-A983-5B662139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How to select a data repository?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91DB3-442E-49CA-A17E-BCB8D4FB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32</a:t>
            </a:fld>
            <a:endParaRPr lang="nl-B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0696DA-4466-484A-9933-D684BCEEBAC7}"/>
              </a:ext>
            </a:extLst>
          </p:cNvPr>
          <p:cNvGrpSpPr/>
          <p:nvPr/>
        </p:nvGrpSpPr>
        <p:grpSpPr>
          <a:xfrm>
            <a:off x="830118" y="2329550"/>
            <a:ext cx="15022318" cy="5754907"/>
            <a:chOff x="203168" y="2402122"/>
            <a:chExt cx="11122535" cy="34687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C8B1E1C-FC66-4E34-9808-4C70B9D425B2}"/>
                </a:ext>
              </a:extLst>
            </p:cNvPr>
            <p:cNvGrpSpPr/>
            <p:nvPr/>
          </p:nvGrpSpPr>
          <p:grpSpPr>
            <a:xfrm>
              <a:off x="203168" y="2402123"/>
              <a:ext cx="3046065" cy="2882619"/>
              <a:chOff x="203168" y="2402123"/>
              <a:chExt cx="3046065" cy="28826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BC3CDA-2D37-4247-8025-D46FCB41A1B1}"/>
                  </a:ext>
                </a:extLst>
              </p:cNvPr>
              <p:cNvSpPr txBox="1"/>
              <p:nvPr/>
            </p:nvSpPr>
            <p:spPr>
              <a:xfrm>
                <a:off x="203168" y="2402123"/>
                <a:ext cx="3046065" cy="57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RESEARCH DOMAIN’S</a:t>
                </a:r>
              </a:p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CONSENSUS</a:t>
                </a:r>
                <a:endParaRPr lang="en-US" sz="1400" b="1" dirty="0">
                  <a:latin typeface="UGent Panno Text" panose="02000506040000040003" pitchFamily="50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380BA3-3C6D-4A63-8A37-FFD3966543F0}"/>
                  </a:ext>
                </a:extLst>
              </p:cNvPr>
              <p:cNvGrpSpPr/>
              <p:nvPr/>
            </p:nvGrpSpPr>
            <p:grpSpPr>
              <a:xfrm>
                <a:off x="1163037" y="3745991"/>
                <a:ext cx="1126326" cy="1538751"/>
                <a:chOff x="1312022" y="3732114"/>
                <a:chExt cx="1126326" cy="1538751"/>
              </a:xfrm>
            </p:grpSpPr>
            <p:pic>
              <p:nvPicPr>
                <p:cNvPr id="23" name="Graphic 22" descr="Speech">
                  <a:extLst>
                    <a:ext uri="{FF2B5EF4-FFF2-40B4-BE49-F238E27FC236}">
                      <a16:creationId xmlns:a16="http://schemas.microsoft.com/office/drawing/2014/main" id="{7443770B-9064-460C-B4E1-01B33CEE3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2022" y="3732114"/>
                  <a:ext cx="914400" cy="769376"/>
                </a:xfrm>
                <a:prstGeom prst="rect">
                  <a:avLst/>
                </a:prstGeom>
              </p:spPr>
            </p:pic>
            <p:pic>
              <p:nvPicPr>
                <p:cNvPr id="24" name="Graphic 23" descr="Group of people">
                  <a:extLst>
                    <a:ext uri="{FF2B5EF4-FFF2-40B4-BE49-F238E27FC236}">
                      <a16:creationId xmlns:a16="http://schemas.microsoft.com/office/drawing/2014/main" id="{F5197A88-0BBE-4368-9D13-997044D47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3948" y="4501490"/>
                  <a:ext cx="914400" cy="769375"/>
                </a:xfrm>
                <a:prstGeom prst="rect">
                  <a:avLst/>
                </a:prstGeom>
              </p:spPr>
            </p:pic>
            <p:pic>
              <p:nvPicPr>
                <p:cNvPr id="25" name="Graphic 24" descr="Checkmark">
                  <a:extLst>
                    <a:ext uri="{FF2B5EF4-FFF2-40B4-BE49-F238E27FC236}">
                      <a16:creationId xmlns:a16="http://schemas.microsoft.com/office/drawing/2014/main" id="{9896B783-FD00-4FCE-B04B-B56A94F57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3928" y="3861838"/>
                  <a:ext cx="414016" cy="4140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060F74B-8390-4C8C-A232-7DF4367A1E22}"/>
                </a:ext>
              </a:extLst>
            </p:cNvPr>
            <p:cNvGrpSpPr/>
            <p:nvPr/>
          </p:nvGrpSpPr>
          <p:grpSpPr>
            <a:xfrm>
              <a:off x="5054744" y="2402123"/>
              <a:ext cx="3154988" cy="2414845"/>
              <a:chOff x="2916375" y="2402123"/>
              <a:chExt cx="3154988" cy="241484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E131BE-5B68-4C0C-A6CA-0F6344919CD7}"/>
                  </a:ext>
                </a:extLst>
              </p:cNvPr>
              <p:cNvSpPr txBox="1"/>
              <p:nvPr/>
            </p:nvSpPr>
            <p:spPr>
              <a:xfrm>
                <a:off x="2916375" y="2402123"/>
                <a:ext cx="3154988" cy="57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JOURNAL</a:t>
                </a:r>
              </a:p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RECOMMENDATIONS</a:t>
                </a:r>
                <a:endParaRPr lang="en-US" sz="1400" b="1" dirty="0">
                  <a:latin typeface="UGent Panno Text" panose="02000506040000040003" pitchFamily="50" charset="0"/>
                </a:endParaRPr>
              </a:p>
            </p:txBody>
          </p:sp>
          <p:pic>
            <p:nvPicPr>
              <p:cNvPr id="28" name="Graphic 27" descr="Open book">
                <a:extLst>
                  <a:ext uri="{FF2B5EF4-FFF2-40B4-BE49-F238E27FC236}">
                    <a16:creationId xmlns:a16="http://schemas.microsoft.com/office/drawing/2014/main" id="{A11D7F19-EB16-41C7-8C2E-EA04EAE83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36669" y="3951449"/>
                <a:ext cx="914400" cy="865519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6D57D26-C7ED-45EA-A94F-4701A1BEF6C1}"/>
                </a:ext>
              </a:extLst>
            </p:cNvPr>
            <p:cNvGrpSpPr/>
            <p:nvPr/>
          </p:nvGrpSpPr>
          <p:grpSpPr>
            <a:xfrm>
              <a:off x="2847426" y="2402122"/>
              <a:ext cx="2960028" cy="2371245"/>
              <a:chOff x="5669556" y="-1002128"/>
              <a:chExt cx="2960028" cy="237124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DEC3CC-6F53-43CF-8BA9-72490AF2BFBF}"/>
                  </a:ext>
                </a:extLst>
              </p:cNvPr>
              <p:cNvSpPr txBox="1"/>
              <p:nvPr/>
            </p:nvSpPr>
            <p:spPr>
              <a:xfrm>
                <a:off x="5669556" y="-1002128"/>
                <a:ext cx="2960028" cy="57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RESEARCHERS’</a:t>
                </a:r>
              </a:p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BEST PRACTICES</a:t>
                </a:r>
                <a:endParaRPr lang="en-US" sz="1400" b="1" dirty="0">
                  <a:latin typeface="UGent Panno Text" panose="02000506040000040003" pitchFamily="50" charset="0"/>
                </a:endParaRPr>
              </a:p>
            </p:txBody>
          </p:sp>
          <p:pic>
            <p:nvPicPr>
              <p:cNvPr id="31" name="Graphic 30" descr="Cycle with people">
                <a:extLst>
                  <a:ext uri="{FF2B5EF4-FFF2-40B4-BE49-F238E27FC236}">
                    <a16:creationId xmlns:a16="http://schemas.microsoft.com/office/drawing/2014/main" id="{5994ACBF-B7A0-4F5B-B6DA-F02A443EC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11262" y="599741"/>
                <a:ext cx="914400" cy="769376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EC0D26-EEE0-4739-920E-3C8E1B0FD792}"/>
                </a:ext>
              </a:extLst>
            </p:cNvPr>
            <p:cNvSpPr txBox="1"/>
            <p:nvPr/>
          </p:nvSpPr>
          <p:spPr>
            <a:xfrm>
              <a:off x="8365675" y="2410882"/>
              <a:ext cx="2960028" cy="57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UGent Panno Text" panose="02000506040000040003" pitchFamily="50" charset="0"/>
                </a:rPr>
                <a:t>DATA REPOSITORY </a:t>
              </a:r>
            </a:p>
            <a:p>
              <a:pPr algn="ctr"/>
              <a:r>
                <a:rPr lang="en-US" sz="2800" b="1" dirty="0">
                  <a:latin typeface="UGent Panno Text" panose="02000506040000040003" pitchFamily="50" charset="0"/>
                </a:rPr>
                <a:t>REGISTRIES</a:t>
              </a:r>
              <a:endParaRPr lang="en-US" sz="1400" b="1" dirty="0">
                <a:latin typeface="UGent Panno Text" panose="02000506040000040003" pitchFamily="50" charset="0"/>
              </a:endParaRPr>
            </a:p>
          </p:txBody>
        </p:sp>
        <p:pic>
          <p:nvPicPr>
            <p:cNvPr id="33" name="Picture 2" descr="re3data logo">
              <a:extLst>
                <a:ext uri="{FF2B5EF4-FFF2-40B4-BE49-F238E27FC236}">
                  <a16:creationId xmlns:a16="http://schemas.microsoft.com/office/drawing/2014/main" id="{EB94A32C-4A8E-4732-824E-46D4090E8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4220" y="3796983"/>
              <a:ext cx="1926966" cy="56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FAIRsharing: Mapping the landscape of scientific data standards,  repositories and policies – ELIXIR-UK">
              <a:extLst>
                <a:ext uri="{FF2B5EF4-FFF2-40B4-BE49-F238E27FC236}">
                  <a16:creationId xmlns:a16="http://schemas.microsoft.com/office/drawing/2014/main" id="{43C13E41-CB17-44D7-A764-BFA147777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203" y="3965891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597E64B-251D-4F23-B3E9-0A0CEA282E30}"/>
              </a:ext>
            </a:extLst>
          </p:cNvPr>
          <p:cNvSpPr/>
          <p:nvPr/>
        </p:nvSpPr>
        <p:spPr>
          <a:xfrm>
            <a:off x="8269315" y="7424048"/>
            <a:ext cx="2773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2400" dirty="0">
                <a:latin typeface="UGent Panno Text" panose="02000506040000040003" pitchFamily="2" charset="0"/>
              </a:rPr>
              <a:t>e.g. </a:t>
            </a:r>
            <a:r>
              <a:rPr lang="nl-BE" sz="2400" dirty="0">
                <a:latin typeface="UGent Panno Text" panose="02000506040000040003" pitchFamily="2" charset="0"/>
                <a:hlinkClick r:id="rId14"/>
              </a:rPr>
              <a:t>data </a:t>
            </a:r>
            <a:r>
              <a:rPr lang="nl-BE" sz="2400" dirty="0" err="1">
                <a:latin typeface="UGent Panno Text" panose="02000506040000040003" pitchFamily="2" charset="0"/>
                <a:hlinkClick r:id="rId14"/>
              </a:rPr>
              <a:t>repositories</a:t>
            </a:r>
            <a:r>
              <a:rPr lang="nl-BE" sz="2400" dirty="0">
                <a:latin typeface="UGent Panno Text" panose="02000506040000040003" pitchFamily="2" charset="0"/>
              </a:rPr>
              <a:t>  </a:t>
            </a:r>
          </a:p>
          <a:p>
            <a:pPr algn="ctr"/>
            <a:r>
              <a:rPr lang="nl-BE" sz="2400" dirty="0" err="1">
                <a:latin typeface="UGent Panno Text" panose="02000506040000040003" pitchFamily="2" charset="0"/>
              </a:rPr>
              <a:t>recommended</a:t>
            </a:r>
            <a:r>
              <a:rPr lang="nl-BE" sz="2400" dirty="0">
                <a:latin typeface="UGent Panno Text" panose="02000506040000040003" pitchFamily="2" charset="0"/>
              </a:rPr>
              <a:t> </a:t>
            </a:r>
            <a:r>
              <a:rPr lang="nl-BE" sz="2400" dirty="0" err="1">
                <a:latin typeface="UGent Panno Text" panose="02000506040000040003" pitchFamily="2" charset="0"/>
              </a:rPr>
              <a:t>by</a:t>
            </a:r>
            <a:r>
              <a:rPr lang="nl-BE" sz="2400" dirty="0">
                <a:latin typeface="UGent Panno Text" panose="02000506040000040003" pitchFamily="2" charset="0"/>
              </a:rPr>
              <a:t> Nature</a:t>
            </a:r>
            <a:endParaRPr lang="en-GB" sz="2400" dirty="0">
              <a:latin typeface="UGent Panno Text" panose="0200050604000004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829EA5-146A-4276-9C89-4343B87A9525}"/>
              </a:ext>
            </a:extLst>
          </p:cNvPr>
          <p:cNvSpPr txBox="1"/>
          <p:nvPr/>
        </p:nvSpPr>
        <p:spPr>
          <a:xfrm>
            <a:off x="13004800" y="7352606"/>
            <a:ext cx="2124299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dirty="0">
                <a:latin typeface="UGent Panno Text" panose="02000506040000040003" pitchFamily="2" charset="0"/>
                <a:hlinkClick r:id="rId15"/>
              </a:rPr>
              <a:t>re3data.org demo</a:t>
            </a:r>
            <a:endParaRPr lang="nl-BE" sz="2400" dirty="0">
              <a:latin typeface="UGent Panno Text" panose="02000506040000040003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D54437-3FFD-4BE4-B6E8-0623CA452C47}"/>
              </a:ext>
            </a:extLst>
          </p:cNvPr>
          <p:cNvSpPr txBox="1"/>
          <p:nvPr/>
        </p:nvSpPr>
        <p:spPr>
          <a:xfrm>
            <a:off x="826466" y="1139403"/>
            <a:ext cx="4479111" cy="703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600" dirty="0">
                <a:latin typeface="UGent Panno Text" panose="02000506040000040003" pitchFamily="2" charset="0"/>
              </a:rPr>
              <a:t>Recommended repositories</a:t>
            </a:r>
            <a:endParaRPr lang="nl-BE" sz="3600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25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73BA-3194-4C8F-B904-0016D96D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How to select a data repository?</a:t>
            </a:r>
            <a:endParaRPr lang="en-GB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EEA0C-44F1-4120-8664-217FBB4A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33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E14D4-FA5E-49C3-8033-3D60769905B7}"/>
              </a:ext>
            </a:extLst>
          </p:cNvPr>
          <p:cNvSpPr/>
          <p:nvPr/>
        </p:nvSpPr>
        <p:spPr>
          <a:xfrm>
            <a:off x="1610431" y="2748267"/>
            <a:ext cx="2808901" cy="120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599" dirty="0">
                <a:latin typeface="UGent Panno Text" panose="02000506040000040003" pitchFamily="2" charset="0"/>
              </a:rPr>
              <a:t>For example: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E7B69-0515-4694-834B-ABD7C516B375}"/>
              </a:ext>
            </a:extLst>
          </p:cNvPr>
          <p:cNvSpPr/>
          <p:nvPr/>
        </p:nvSpPr>
        <p:spPr>
          <a:xfrm>
            <a:off x="6366386" y="8943338"/>
            <a:ext cx="4222631" cy="530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844" dirty="0">
                <a:latin typeface="UGent Panno Text SemiLight" panose="02000406040000040003" pitchFamily="2" charset="0"/>
              </a:rPr>
              <a:t>Source: a </a:t>
            </a:r>
            <a:r>
              <a:rPr lang="nl-BE" sz="2844" dirty="0">
                <a:latin typeface="UGent Panno Text SemiLight" panose="02000406040000040003" pitchFamily="2" charset="0"/>
                <a:hlinkClick r:id="rId2"/>
              </a:rPr>
              <a:t>list of data </a:t>
            </a:r>
            <a:r>
              <a:rPr lang="nl-BE" sz="2844" dirty="0" err="1">
                <a:latin typeface="UGent Panno Text SemiLight" panose="02000406040000040003" pitchFamily="2" charset="0"/>
                <a:hlinkClick r:id="rId2"/>
              </a:rPr>
              <a:t>repositories</a:t>
            </a:r>
            <a:r>
              <a:rPr lang="nl-BE" sz="2844" dirty="0">
                <a:latin typeface="UGent Panno Text SemiLight" panose="02000406040000040003" pitchFamily="2" charset="0"/>
              </a:rPr>
              <a:t> </a:t>
            </a:r>
            <a:endParaRPr lang="en-GB" sz="2844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B3987-E53D-4297-BAD7-4BC314A38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UGent Panno Text" panose="02000506040000040003" pitchFamily="2" charset="0"/>
              </a:rPr>
              <a:t>Does your publisher or funder recommend a repository? </a:t>
            </a:r>
          </a:p>
          <a:p>
            <a:pPr lvl="1"/>
            <a:endParaRPr lang="en-US" sz="3500" dirty="0">
              <a:solidFill>
                <a:schemeClr val="bg1">
                  <a:lumMod val="65000"/>
                </a:schemeClr>
              </a:solidFill>
              <a:latin typeface="UGent Panno Text" panose="0200050604000004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7B70D-E092-466E-9F3A-EA6C92772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54" b="56046"/>
          <a:stretch/>
        </p:blipFill>
        <p:spPr>
          <a:xfrm>
            <a:off x="4419333" y="2269410"/>
            <a:ext cx="8500011" cy="1308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6A32B-3A33-4728-97EB-8FB06CA04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089" y="3751596"/>
            <a:ext cx="7293339" cy="450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73BA-3194-4C8F-B904-0016D96D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</p:spPr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How to select a data repository?</a:t>
            </a:r>
            <a:endParaRPr lang="en-GB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EEA0C-44F1-4120-8664-217FBB4A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34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E14D4-FA5E-49C3-8033-3D60769905B7}"/>
              </a:ext>
            </a:extLst>
          </p:cNvPr>
          <p:cNvSpPr/>
          <p:nvPr/>
        </p:nvSpPr>
        <p:spPr>
          <a:xfrm>
            <a:off x="1610431" y="3839875"/>
            <a:ext cx="2808901" cy="120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599" dirty="0">
                <a:latin typeface="UGent Panno Text" panose="02000506040000040003" pitchFamily="2" charset="0"/>
              </a:rPr>
              <a:t>For example: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B3987-E53D-4297-BAD7-4BC314A38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UGent Panno Text" panose="02000506040000040003" pitchFamily="2" charset="0"/>
              </a:rPr>
              <a:t>Does your publisher or funder recommend a repository? </a:t>
            </a:r>
          </a:p>
          <a:p>
            <a:pPr lvl="1"/>
            <a:endParaRPr lang="en-US" sz="3500" dirty="0">
              <a:solidFill>
                <a:schemeClr val="bg1">
                  <a:lumMod val="65000"/>
                </a:schemeClr>
              </a:solidFill>
              <a:latin typeface="UGent Panno Text" panose="0200050604000004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BBFCC-C901-49C2-BAA7-9BC5A749C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563"/>
          <a:stretch/>
        </p:blipFill>
        <p:spPr>
          <a:xfrm>
            <a:off x="4856346" y="2742451"/>
            <a:ext cx="2905125" cy="918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6730D-79AC-4001-BE97-C649EB31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38"/>
          <a:stretch/>
        </p:blipFill>
        <p:spPr>
          <a:xfrm>
            <a:off x="7978774" y="2742451"/>
            <a:ext cx="2905125" cy="766541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4E7F0587-9775-495A-85E9-9DEC7A147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332" y="3703638"/>
            <a:ext cx="93850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Deposit data in 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trusted repository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provide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access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it (‘as open as possible, as closed as necessary’)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57F37A-F25B-4E83-BD1A-2375BA0630A6}"/>
              </a:ext>
            </a:extLst>
          </p:cNvPr>
          <p:cNvSpPr/>
          <p:nvPr/>
        </p:nvSpPr>
        <p:spPr>
          <a:xfrm>
            <a:off x="4108635" y="8981705"/>
            <a:ext cx="866775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UGent Panno Text" panose="02000506040000040003" pitchFamily="2" charset="0"/>
                <a:hlinkClick r:id="rId3"/>
              </a:rPr>
              <a:t>https://elixir-europe.org/platforms/data/elixir-deposition-databases</a:t>
            </a:r>
            <a:r>
              <a:rPr lang="en-GB" dirty="0">
                <a:latin typeface="UGent Panno Text" panose="02000506040000040003" pitchFamily="2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AA9870-77DD-4CE4-8461-EA376EA7A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047" y="4464363"/>
            <a:ext cx="9045404" cy="41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8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1EBE-E734-4322-A789-094E9FE6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vs. domain-specific repositories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DABB5-6175-4391-B6D6-6F5F6C2D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35</a:t>
            </a:fld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D96DE-C627-4488-BF3B-34AEC47B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2" y="2497230"/>
            <a:ext cx="8594489" cy="4564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8E58366-D467-444B-812F-9D417F67732E}"/>
              </a:ext>
            </a:extLst>
          </p:cNvPr>
          <p:cNvGrpSpPr/>
          <p:nvPr/>
        </p:nvGrpSpPr>
        <p:grpSpPr>
          <a:xfrm>
            <a:off x="7352023" y="916059"/>
            <a:ext cx="9477950" cy="8499625"/>
            <a:chOff x="8001194" y="2454765"/>
            <a:chExt cx="8384363" cy="75852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098D6D-F370-43DD-AB7F-9E887C659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8191"/>
            <a:stretch/>
          </p:blipFill>
          <p:spPr>
            <a:xfrm>
              <a:off x="8001194" y="2454765"/>
              <a:ext cx="8339219" cy="27616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78DF2A-869A-413B-8147-83827F1F1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376"/>
            <a:stretch/>
          </p:blipFill>
          <p:spPr>
            <a:xfrm>
              <a:off x="8001194" y="5216376"/>
              <a:ext cx="8384363" cy="482361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6BE40-AD24-4C14-BF19-FEF32921BE35}"/>
              </a:ext>
            </a:extLst>
          </p:cNvPr>
          <p:cNvSpPr txBox="1"/>
          <p:nvPr/>
        </p:nvSpPr>
        <p:spPr>
          <a:xfrm>
            <a:off x="310172" y="6960131"/>
            <a:ext cx="3296628" cy="5347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datasets in Zenodo</a:t>
            </a:r>
            <a:endParaRPr lang="en-US" sz="2400" dirty="0">
              <a:solidFill>
                <a:schemeClr val="bg1"/>
              </a:solidFill>
              <a:latin typeface="UGent Panno Text" panose="0200050604000004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8E538-0338-436D-8D9F-D8C1B4F709FA}"/>
              </a:ext>
            </a:extLst>
          </p:cNvPr>
          <p:cNvSpPr txBox="1"/>
          <p:nvPr/>
        </p:nvSpPr>
        <p:spPr>
          <a:xfrm>
            <a:off x="14350999" y="8880922"/>
            <a:ext cx="2427941" cy="5347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data portal</a:t>
            </a:r>
            <a:endParaRPr lang="en-US" sz="2400" dirty="0">
              <a:solidFill>
                <a:schemeClr val="bg1"/>
              </a:solidFill>
              <a:latin typeface="UGent Panno Text" panose="0200050604000004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7CBA-56AD-4639-828B-3F8D863F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domain-specific repository</a:t>
            </a:r>
            <a:br>
              <a:rPr lang="en-US" dirty="0"/>
            </a:br>
            <a:r>
              <a:rPr lang="en-US" sz="4000" dirty="0"/>
              <a:t>COVID-19 data Portal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99716-C219-46E9-B018-81C62F9A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8ED07-E6EF-4563-8B54-B2668F13C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27" y="1450284"/>
            <a:ext cx="9961524" cy="1193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80FA0-F6CD-4804-9AF7-F12D90567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65"/>
          <a:stretch/>
        </p:blipFill>
        <p:spPr>
          <a:xfrm>
            <a:off x="6451376" y="2643469"/>
            <a:ext cx="7911549" cy="6538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C87F0-0C56-44DF-A9AA-E6328692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646" y="2643469"/>
            <a:ext cx="1733730" cy="6255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B1391-249C-43E1-8B72-A0E9DEF29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50" y="2162248"/>
            <a:ext cx="12249301" cy="79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62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A44C-1424-449A-A2F4-4D972109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vs. domain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68A4-32C1-4313-ADD5-6416B4A1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u="sng" dirty="0"/>
              <a:t>Domain-specific repositories</a:t>
            </a:r>
          </a:p>
          <a:p>
            <a:pPr lvl="1"/>
            <a:r>
              <a:rPr lang="en-US" sz="3600" dirty="0"/>
              <a:t>Visibility: where your peers will likely look for data</a:t>
            </a:r>
          </a:p>
          <a:p>
            <a:pPr lvl="1"/>
            <a:r>
              <a:rPr lang="en-US" sz="3600" dirty="0"/>
              <a:t>Use of discipline standards &amp; vocabularies</a:t>
            </a:r>
          </a:p>
          <a:p>
            <a:pPr lvl="2"/>
            <a:r>
              <a:rPr lang="en-US" sz="3600" dirty="0"/>
              <a:t>Search filters, visualization tools tailored to domain</a:t>
            </a:r>
          </a:p>
          <a:p>
            <a:pPr lvl="2"/>
            <a:r>
              <a:rPr lang="en-US" sz="3600" dirty="0"/>
              <a:t>Interoperability: easier to integrate multiple datasets</a:t>
            </a:r>
          </a:p>
          <a:p>
            <a:pPr lvl="1"/>
            <a:r>
              <a:rPr lang="en-US" sz="3600" dirty="0"/>
              <a:t>Dataset curation by repository advisors often part of submission process</a:t>
            </a:r>
          </a:p>
          <a:p>
            <a:r>
              <a:rPr lang="en-US" sz="3600" u="sng" dirty="0"/>
              <a:t>Generic repositories</a:t>
            </a:r>
            <a:r>
              <a:rPr lang="en-US" sz="3600" dirty="0"/>
              <a:t>:</a:t>
            </a:r>
          </a:p>
          <a:p>
            <a:pPr lvl="1"/>
            <a:r>
              <a:rPr lang="en-US" sz="3600" dirty="0"/>
              <a:t>Provide rich metadata to make it more findable &amp; reusable</a:t>
            </a:r>
          </a:p>
          <a:p>
            <a:r>
              <a:rPr lang="en-US" sz="3600" u="sng" dirty="0"/>
              <a:t>Generic AND domain</a:t>
            </a:r>
            <a:r>
              <a:rPr lang="en-US" sz="3600" dirty="0"/>
              <a:t>:</a:t>
            </a:r>
          </a:p>
          <a:p>
            <a:pPr lvl="1"/>
            <a:r>
              <a:rPr lang="en-US" sz="3600" dirty="0"/>
              <a:t>DOI, link to publication(s), dataset(s) or other outputs</a:t>
            </a:r>
          </a:p>
          <a:p>
            <a:pPr lvl="1"/>
            <a:r>
              <a:rPr lang="en-US" sz="3600" dirty="0"/>
              <a:t>Support minimum degree of </a:t>
            </a:r>
            <a:r>
              <a:rPr lang="en-US" sz="3600" dirty="0" err="1"/>
              <a:t>FAIRness</a:t>
            </a:r>
            <a:endParaRPr lang="en-US" sz="3600" dirty="0"/>
          </a:p>
          <a:p>
            <a:pPr lvl="1"/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61B1A-B434-4E72-BADC-F805CD6A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37</a:t>
            </a:fld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B238D-FBED-40D0-809C-5FFA45A8C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54" y="5128142"/>
            <a:ext cx="1907228" cy="65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A42A9-D81B-457A-8D43-B58DA0843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733" y="4898835"/>
            <a:ext cx="1419139" cy="9048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D0CEF2-8A8A-4AFB-A8BD-061265BF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7116" y="5128142"/>
            <a:ext cx="1869528" cy="5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24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368D-E469-4761-82F5-8BD7F3F7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Domain </a:t>
            </a:r>
            <a:r>
              <a:rPr lang="nl-BE" dirty="0" err="1"/>
              <a:t>specific</a:t>
            </a:r>
            <a:r>
              <a:rPr lang="nl-BE" dirty="0"/>
              <a:t>: life </a:t>
            </a:r>
            <a:r>
              <a:rPr lang="nl-BE" dirty="0" err="1"/>
              <a:t>sciences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A74A5-7ADB-448A-98E9-1DBB79E8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38</a:t>
            </a:fld>
            <a:endParaRPr lang="nl-BE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E6B3EF95-FD0B-4794-8372-B10B955FF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44" y="1588414"/>
            <a:ext cx="3695552" cy="1060924"/>
          </a:xfrm>
          <a:prstGeom prst="rect">
            <a:avLst/>
          </a:prstGeom>
        </p:spPr>
      </p:pic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858AE133-3E24-45A8-969C-81943B59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3" y="4785349"/>
            <a:ext cx="6059228" cy="945017"/>
          </a:xfrm>
          <a:prstGeom prst="rect">
            <a:avLst/>
          </a:prstGeom>
        </p:spPr>
      </p:pic>
      <p:pic>
        <p:nvPicPr>
          <p:cNvPr id="1026" name="Picture 2" descr="BioStudies homepage">
            <a:hlinkClick r:id="rId6"/>
            <a:extLst>
              <a:ext uri="{FF2B5EF4-FFF2-40B4-BE49-F238E27FC236}">
                <a16:creationId xmlns:a16="http://schemas.microsoft.com/office/drawing/2014/main" id="{9FA7241E-5CE3-4AE4-B560-E8148EFE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13" y="3392648"/>
            <a:ext cx="5496228" cy="7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71DA097D-1613-4308-A03B-F67C6ADD0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6812" y="1324118"/>
            <a:ext cx="9924468" cy="6030216"/>
          </a:xfrm>
          <a:prstGeom prst="rect">
            <a:avLst/>
          </a:prstGeom>
        </p:spPr>
      </p:pic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659CB271-E155-438F-BF86-5B2F7AD98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3" y="6418650"/>
            <a:ext cx="3631746" cy="926984"/>
          </a:xfrm>
          <a:prstGeom prst="rect">
            <a:avLst/>
          </a:prstGeom>
        </p:spPr>
      </p:pic>
      <p:pic>
        <p:nvPicPr>
          <p:cNvPr id="16" name="Picture 15">
            <a:hlinkClick r:id="rId12"/>
            <a:extLst>
              <a:ext uri="{FF2B5EF4-FFF2-40B4-BE49-F238E27FC236}">
                <a16:creationId xmlns:a16="http://schemas.microsoft.com/office/drawing/2014/main" id="{7187CED3-1843-4EA9-A78C-315847AD27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46" y="7805448"/>
            <a:ext cx="3875440" cy="1143255"/>
          </a:xfrm>
          <a:prstGeom prst="rect">
            <a:avLst/>
          </a:prstGeom>
        </p:spPr>
      </p:pic>
      <p:pic>
        <p:nvPicPr>
          <p:cNvPr id="17" name="Picture 16">
            <a:hlinkClick r:id="rId15"/>
            <a:extLst>
              <a:ext uri="{FF2B5EF4-FFF2-40B4-BE49-F238E27FC236}">
                <a16:creationId xmlns:a16="http://schemas.microsoft.com/office/drawing/2014/main" id="{90F19C97-A380-477D-8CBC-37C87CE826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9814" y="7805448"/>
            <a:ext cx="3052438" cy="139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3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DC5D-5DD9-466B-8A7B-DB4F8DA3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6" y="2875777"/>
            <a:ext cx="8694380" cy="5402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B8AAB-9B32-44AE-9AEB-E61899EA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99" y="80189"/>
            <a:ext cx="12016329" cy="6257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90271-1F8A-4EBB-B07C-FD41966F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39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7704F-70AA-4DFD-8A3C-0033501A9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82" y="4673600"/>
            <a:ext cx="9322347" cy="46815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521AE-F6B1-445F-82DC-9AF9CCEEF2C1}"/>
              </a:ext>
            </a:extLst>
          </p:cNvPr>
          <p:cNvSpPr txBox="1"/>
          <p:nvPr/>
        </p:nvSpPr>
        <p:spPr>
          <a:xfrm>
            <a:off x="2545371" y="8221521"/>
            <a:ext cx="3296628" cy="5347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Caretta </a:t>
            </a:r>
            <a:r>
              <a:rPr lang="en-US" sz="2400" i="1" dirty="0" err="1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caretta</a:t>
            </a: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 in Zenodo</a:t>
            </a:r>
            <a:endParaRPr lang="en-US" sz="2400" dirty="0">
              <a:solidFill>
                <a:schemeClr val="bg1"/>
              </a:solidFill>
              <a:latin typeface="UGent Panno Text" panose="0200050604000004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008D-C408-47E4-93B7-05703CF44377}"/>
              </a:ext>
            </a:extLst>
          </p:cNvPr>
          <p:cNvSpPr txBox="1"/>
          <p:nvPr/>
        </p:nvSpPr>
        <p:spPr>
          <a:xfrm>
            <a:off x="14300252" y="686250"/>
            <a:ext cx="2937853" cy="53476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UGent Panno Text" panose="02000506040000040003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Caretta caretta</a:t>
            </a: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 in GBIF</a:t>
            </a:r>
            <a:endParaRPr lang="en-US" sz="2400" dirty="0">
              <a:solidFill>
                <a:schemeClr val="bg1"/>
              </a:solidFill>
              <a:latin typeface="UGent Panno Text" panose="02000506040000040003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5A0835-6285-4127-8DB9-EECDD56AE05E}"/>
              </a:ext>
            </a:extLst>
          </p:cNvPr>
          <p:cNvSpPr/>
          <p:nvPr/>
        </p:nvSpPr>
        <p:spPr>
          <a:xfrm>
            <a:off x="5156198" y="1221012"/>
            <a:ext cx="2937853" cy="49892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1949F-C937-4B50-90F3-D19C9E838DED}"/>
              </a:ext>
            </a:extLst>
          </p:cNvPr>
          <p:cNvSpPr txBox="1"/>
          <p:nvPr/>
        </p:nvSpPr>
        <p:spPr>
          <a:xfrm>
            <a:off x="7629528" y="1576319"/>
            <a:ext cx="2806700" cy="19018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>
                <a:solidFill>
                  <a:schemeClr val="tx2"/>
                </a:solidFill>
                <a:latin typeface="UGent Panno Text" panose="02000506040000040003" pitchFamily="50" charset="0"/>
              </a:rPr>
              <a:t>Search filters </a:t>
            </a:r>
            <a:r>
              <a:rPr lang="en-US" sz="2500" dirty="0">
                <a:latin typeface="UGent Panno Text" panose="02000506040000040003" pitchFamily="50" charset="0"/>
              </a:rPr>
              <a:t>tailored to domain &amp; data type -&gt; facilitated by </a:t>
            </a:r>
            <a:r>
              <a:rPr lang="en-US" sz="2500" dirty="0">
                <a:solidFill>
                  <a:schemeClr val="tx2"/>
                </a:solidFill>
                <a:latin typeface="UGent Panno Text" panose="02000506040000040003" pitchFamily="50" charset="0"/>
              </a:rPr>
              <a:t>domain metadata 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A2DCCE-38B3-4873-822E-DB99263E68B3}"/>
              </a:ext>
            </a:extLst>
          </p:cNvPr>
          <p:cNvSpPr txBox="1"/>
          <p:nvPr/>
        </p:nvSpPr>
        <p:spPr>
          <a:xfrm>
            <a:off x="14365829" y="4406219"/>
            <a:ext cx="2806700" cy="144020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>
                <a:latin typeface="UGent Panno Text" panose="02000506040000040003" pitchFamily="50" charset="0"/>
              </a:rPr>
              <a:t>Data visualization -&gt; facilitated by data standardization</a:t>
            </a:r>
          </a:p>
        </p:txBody>
      </p:sp>
      <p:pic>
        <p:nvPicPr>
          <p:cNvPr id="1026" name="Picture 2" descr="Adult female Caretta caretta">
            <a:extLst>
              <a:ext uri="{FF2B5EF4-FFF2-40B4-BE49-F238E27FC236}">
                <a16:creationId xmlns:a16="http://schemas.microsoft.com/office/drawing/2014/main" id="{EFA3D4DD-3121-4AC5-AD1F-43C2171B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6" y="275720"/>
            <a:ext cx="2189757" cy="162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94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D71D019-957D-4BFD-9401-72D8D81002AC}"/>
              </a:ext>
            </a:extLst>
          </p:cNvPr>
          <p:cNvGrpSpPr/>
          <p:nvPr/>
        </p:nvGrpSpPr>
        <p:grpSpPr>
          <a:xfrm>
            <a:off x="8787310" y="3255819"/>
            <a:ext cx="3987391" cy="956974"/>
            <a:chOff x="6675641" y="3255819"/>
            <a:chExt cx="3987391" cy="95697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E2776-924B-4DBF-A1F1-50DC71306761}"/>
                </a:ext>
              </a:extLst>
            </p:cNvPr>
            <p:cNvSpPr/>
            <p:nvPr/>
          </p:nvSpPr>
          <p:spPr>
            <a:xfrm>
              <a:off x="6675641" y="3255819"/>
              <a:ext cx="956974" cy="956974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1F414DEF-DB06-4D97-B055-2A57A6FCB4E9}"/>
                </a:ext>
              </a:extLst>
            </p:cNvPr>
            <p:cNvSpPr/>
            <p:nvPr/>
          </p:nvSpPr>
          <p:spPr>
            <a:xfrm>
              <a:off x="6771338" y="3351516"/>
              <a:ext cx="765579" cy="765579"/>
            </a:xfrm>
            <a:prstGeom prst="chord">
              <a:avLst>
                <a:gd name="adj1" fmla="val 20431728"/>
                <a:gd name="adj2" fmla="val 11968272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1F82A34-C816-4381-ABCC-FCB13B9FF6DE}"/>
                </a:ext>
              </a:extLst>
            </p:cNvPr>
            <p:cNvSpPr/>
            <p:nvPr/>
          </p:nvSpPr>
          <p:spPr>
            <a:xfrm>
              <a:off x="7831984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Article suppl. material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F55AF1-5B73-4BA6-8A2B-318B76FCB545}"/>
              </a:ext>
            </a:extLst>
          </p:cNvPr>
          <p:cNvGrpSpPr/>
          <p:nvPr/>
        </p:nvGrpSpPr>
        <p:grpSpPr>
          <a:xfrm>
            <a:off x="12612259" y="3255819"/>
            <a:ext cx="3987392" cy="956974"/>
            <a:chOff x="10862402" y="3255819"/>
            <a:chExt cx="3987392" cy="95697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38DFFD-CC31-4BC6-9F68-260D75C59BFC}"/>
                </a:ext>
              </a:extLst>
            </p:cNvPr>
            <p:cNvSpPr/>
            <p:nvPr/>
          </p:nvSpPr>
          <p:spPr>
            <a:xfrm>
              <a:off x="10862402" y="3255819"/>
              <a:ext cx="956974" cy="956974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AF193BFE-A4F7-414A-B97F-ABCDFC6172DC}"/>
                </a:ext>
              </a:extLst>
            </p:cNvPr>
            <p:cNvSpPr/>
            <p:nvPr/>
          </p:nvSpPr>
          <p:spPr>
            <a:xfrm>
              <a:off x="10958099" y="3351516"/>
              <a:ext cx="765579" cy="765579"/>
            </a:xfrm>
            <a:prstGeom prst="chord">
              <a:avLst>
                <a:gd name="adj1" fmla="val 16200000"/>
                <a:gd name="adj2" fmla="val 1620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308828-FD45-47FF-ADCD-7B66123E3AC4}"/>
                </a:ext>
              </a:extLst>
            </p:cNvPr>
            <p:cNvSpPr/>
            <p:nvPr/>
          </p:nvSpPr>
          <p:spPr>
            <a:xfrm>
              <a:off x="12018746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Data repository or archive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sharing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8" name="Picture 4" descr="FAIR data - Wikipedia">
            <a:extLst>
              <a:ext uri="{FF2B5EF4-FFF2-40B4-BE49-F238E27FC236}">
                <a16:creationId xmlns:a16="http://schemas.microsoft.com/office/drawing/2014/main" id="{64ACEDAB-2AD9-481B-84D8-760BAE892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092" y="5403073"/>
            <a:ext cx="4779308" cy="16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973E1E-AEBA-436A-B30B-C8DC13BEE2B9}"/>
              </a:ext>
            </a:extLst>
          </p:cNvPr>
          <p:cNvGrpSpPr/>
          <p:nvPr/>
        </p:nvGrpSpPr>
        <p:grpSpPr>
          <a:xfrm>
            <a:off x="4690433" y="3255819"/>
            <a:ext cx="3884346" cy="957600"/>
            <a:chOff x="4927255" y="3255819"/>
            <a:chExt cx="3884346" cy="9576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50A2779-3F41-435A-97C8-A966E85EED56}"/>
                </a:ext>
              </a:extLst>
            </p:cNvPr>
            <p:cNvSpPr/>
            <p:nvPr/>
          </p:nvSpPr>
          <p:spPr>
            <a:xfrm>
              <a:off x="5980553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Personal or project website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414060-645F-4225-B59B-56DC6EC72A5C}"/>
                </a:ext>
              </a:extLst>
            </p:cNvPr>
            <p:cNvGrpSpPr/>
            <p:nvPr/>
          </p:nvGrpSpPr>
          <p:grpSpPr>
            <a:xfrm>
              <a:off x="4927255" y="3255819"/>
              <a:ext cx="957600" cy="957600"/>
              <a:chOff x="4564640" y="3255819"/>
              <a:chExt cx="957600" cy="9576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3183101-B5BC-418E-90A1-70EC88F0506A}"/>
                  </a:ext>
                </a:extLst>
              </p:cNvPr>
              <p:cNvSpPr/>
              <p:nvPr/>
            </p:nvSpPr>
            <p:spPr>
              <a:xfrm>
                <a:off x="4564640" y="3255819"/>
                <a:ext cx="957600" cy="957600"/>
              </a:xfrm>
              <a:prstGeom prst="ellipse">
                <a:avLst/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Chord 19">
                <a:extLst>
                  <a:ext uri="{FF2B5EF4-FFF2-40B4-BE49-F238E27FC236}">
                    <a16:creationId xmlns:a16="http://schemas.microsoft.com/office/drawing/2014/main" id="{97F697FB-16AE-4EE5-8659-74D02AA93C90}"/>
                  </a:ext>
                </a:extLst>
              </p:cNvPr>
              <p:cNvSpPr/>
              <p:nvPr/>
            </p:nvSpPr>
            <p:spPr>
              <a:xfrm>
                <a:off x="4660040" y="3351219"/>
                <a:ext cx="766800" cy="766800"/>
              </a:xfrm>
              <a:prstGeom prst="chord">
                <a:avLst>
                  <a:gd name="adj1" fmla="val 0"/>
                  <a:gd name="adj2" fmla="val 1080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F7DB8C-3DA3-44DA-B0A2-233159D57B3F}"/>
              </a:ext>
            </a:extLst>
          </p:cNvPr>
          <p:cNvGrpSpPr/>
          <p:nvPr/>
        </p:nvGrpSpPr>
        <p:grpSpPr>
          <a:xfrm>
            <a:off x="712308" y="3255819"/>
            <a:ext cx="3936427" cy="956974"/>
            <a:chOff x="712308" y="3255819"/>
            <a:chExt cx="3936427" cy="95697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A3A9BA-1D98-43F8-A3F4-08CA9DF82CE5}"/>
                </a:ext>
              </a:extLst>
            </p:cNvPr>
            <p:cNvGrpSpPr/>
            <p:nvPr/>
          </p:nvGrpSpPr>
          <p:grpSpPr>
            <a:xfrm>
              <a:off x="712308" y="3255819"/>
              <a:ext cx="956974" cy="956974"/>
              <a:chOff x="2488879" y="3255819"/>
              <a:chExt cx="956974" cy="95697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C293CFC-C80D-4827-8DC4-2246E3DA857A}"/>
                  </a:ext>
                </a:extLst>
              </p:cNvPr>
              <p:cNvSpPr/>
              <p:nvPr/>
            </p:nvSpPr>
            <p:spPr>
              <a:xfrm>
                <a:off x="2488879" y="3255819"/>
                <a:ext cx="956974" cy="956974"/>
              </a:xfrm>
              <a:prstGeom prst="ellipse">
                <a:avLst/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6" name="Chord 5">
                <a:extLst>
                  <a:ext uri="{FF2B5EF4-FFF2-40B4-BE49-F238E27FC236}">
                    <a16:creationId xmlns:a16="http://schemas.microsoft.com/office/drawing/2014/main" id="{7736BAAC-F904-4448-B576-E4EECA31257D}"/>
                  </a:ext>
                </a:extLst>
              </p:cNvPr>
              <p:cNvSpPr/>
              <p:nvPr/>
            </p:nvSpPr>
            <p:spPr>
              <a:xfrm>
                <a:off x="2584577" y="3351516"/>
                <a:ext cx="765579" cy="765579"/>
              </a:xfrm>
              <a:prstGeom prst="chord">
                <a:avLst>
                  <a:gd name="adj1" fmla="val 1168272"/>
                  <a:gd name="adj2" fmla="val 9631728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638028-8646-4AFE-9B47-B6902FBFCB56}"/>
                </a:ext>
              </a:extLst>
            </p:cNvPr>
            <p:cNvSpPr/>
            <p:nvPr/>
          </p:nvSpPr>
          <p:spPr>
            <a:xfrm>
              <a:off x="1817687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Upon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57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57A4-7A21-4991-9815-580A4C68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repositories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4148-3F6D-46FF-BE7D-364D89591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863693"/>
          </a:xfrm>
        </p:spPr>
        <p:txBody>
          <a:bodyPr>
            <a:normAutofit/>
          </a:bodyPr>
          <a:lstStyle/>
          <a:p>
            <a:r>
              <a:rPr lang="en-US" sz="3600" dirty="0"/>
              <a:t>Some repositories have a test environment: </a:t>
            </a:r>
            <a:r>
              <a:rPr lang="en-US" sz="3600" dirty="0">
                <a:hlinkClick r:id="rId2"/>
              </a:rPr>
              <a:t>sandbox.zenodo.org/</a:t>
            </a:r>
            <a:r>
              <a:rPr lang="en-US" sz="3600" dirty="0"/>
              <a:t> (vs. </a:t>
            </a:r>
            <a:r>
              <a:rPr lang="en-US" sz="3600" dirty="0">
                <a:hlinkClick r:id="rId3"/>
              </a:rPr>
              <a:t>zenodo.org/</a:t>
            </a:r>
            <a:r>
              <a:rPr lang="en-US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0C81-F31F-4885-A712-1C7EBB62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40</a:t>
            </a:fld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956E1A-6980-432B-8EF0-6DA16BFA0710}"/>
              </a:ext>
            </a:extLst>
          </p:cNvPr>
          <p:cNvGrpSpPr/>
          <p:nvPr/>
        </p:nvGrpSpPr>
        <p:grpSpPr>
          <a:xfrm>
            <a:off x="4784724" y="2124686"/>
            <a:ext cx="7762876" cy="7165894"/>
            <a:chOff x="3844924" y="2124686"/>
            <a:chExt cx="7991476" cy="73769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1951EE-F555-44BD-892E-C45083EAA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257"/>
            <a:stretch/>
          </p:blipFill>
          <p:spPr>
            <a:xfrm>
              <a:off x="3844924" y="2903868"/>
              <a:ext cx="7991475" cy="65977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6377A3-AC19-40CF-8C14-7F60446F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4925" y="2124686"/>
              <a:ext cx="7991475" cy="68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369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57A4-7A21-4991-9815-580A4C68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code and making code citable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4148-3F6D-46FF-BE7D-364D89591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863693"/>
          </a:xfrm>
        </p:spPr>
        <p:txBody>
          <a:bodyPr>
            <a:normAutofit/>
          </a:bodyPr>
          <a:lstStyle/>
          <a:p>
            <a:r>
              <a:rPr lang="en-US" sz="3600" dirty="0"/>
              <a:t>GitHub – </a:t>
            </a:r>
            <a:r>
              <a:rPr lang="en-US" sz="3600" dirty="0" err="1"/>
              <a:t>Zenodo</a:t>
            </a:r>
            <a:r>
              <a:rPr lang="en-US" sz="3600" dirty="0"/>
              <a:t> integration: </a:t>
            </a:r>
            <a:r>
              <a:rPr lang="en-US" sz="3600" dirty="0">
                <a:hlinkClick r:id="rId2"/>
              </a:rPr>
              <a:t>https://guides.github.com/activities/citable-code/</a:t>
            </a:r>
            <a:r>
              <a:rPr lang="en-US" sz="3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0C81-F31F-4885-A712-1C7EBB62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41</a:t>
            </a:fld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8D573-CA18-48A0-87D5-B9421C56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46" y="2205831"/>
            <a:ext cx="12765426" cy="53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7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25D1CA9-5B96-4890-AD26-943942D0D124}"/>
              </a:ext>
            </a:extLst>
          </p:cNvPr>
          <p:cNvSpPr/>
          <p:nvPr/>
        </p:nvSpPr>
        <p:spPr>
          <a:xfrm>
            <a:off x="9570529" y="7671724"/>
            <a:ext cx="7502577" cy="1796281"/>
          </a:xfrm>
          <a:prstGeom prst="rect">
            <a:avLst/>
          </a:prstGeom>
          <a:solidFill>
            <a:schemeClr val="bg1"/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641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AE062A-09DF-4D8A-8398-535DAFE54679}"/>
              </a:ext>
            </a:extLst>
          </p:cNvPr>
          <p:cNvGrpSpPr/>
          <p:nvPr/>
        </p:nvGrpSpPr>
        <p:grpSpPr>
          <a:xfrm>
            <a:off x="589998" y="2632936"/>
            <a:ext cx="8473898" cy="5309632"/>
            <a:chOff x="8770109" y="3102916"/>
            <a:chExt cx="4330735" cy="31477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6F3F44-E481-4F63-8165-AB9EAF721B46}"/>
                </a:ext>
              </a:extLst>
            </p:cNvPr>
            <p:cNvGrpSpPr/>
            <p:nvPr/>
          </p:nvGrpSpPr>
          <p:grpSpPr>
            <a:xfrm>
              <a:off x="8770109" y="3102916"/>
              <a:ext cx="4300867" cy="3147782"/>
              <a:chOff x="8701792" y="2987970"/>
              <a:chExt cx="3995626" cy="28918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4AC05DB-1775-4850-A7AC-2FAAE3CFF5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0712" t="3095" b="56667"/>
              <a:stretch/>
            </p:blipFill>
            <p:spPr>
              <a:xfrm>
                <a:off x="8701792" y="2987970"/>
                <a:ext cx="3995626" cy="289187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23592C-0ADB-464E-9B17-6A2C14D1D16B}"/>
                  </a:ext>
                </a:extLst>
              </p:cNvPr>
              <p:cNvSpPr/>
              <p:nvPr/>
            </p:nvSpPr>
            <p:spPr>
              <a:xfrm>
                <a:off x="8729540" y="5298197"/>
                <a:ext cx="1562621" cy="561213"/>
              </a:xfrm>
              <a:prstGeom prst="rect">
                <a:avLst/>
              </a:prstGeom>
              <a:solidFill>
                <a:schemeClr val="bg1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364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EFD8B9-4AE6-4AAE-9A60-A146B01FA8B5}"/>
                </a:ext>
              </a:extLst>
            </p:cNvPr>
            <p:cNvSpPr/>
            <p:nvPr/>
          </p:nvSpPr>
          <p:spPr>
            <a:xfrm>
              <a:off x="8996798" y="6032692"/>
              <a:ext cx="4104046" cy="18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sz="1400">
                  <a:latin typeface="UGent Panno Text" panose="02000506040000040003" pitchFamily="2" charset="0"/>
                  <a:hlinkClick r:id="rId3"/>
                </a:rPr>
                <a:t>https://opendreamkit.org/2017/11/02/use-case-publishing-reproducible-notebooks/</a:t>
              </a:r>
              <a:r>
                <a:rPr lang="nl-BE" sz="1400">
                  <a:latin typeface="UGent Panno Text" panose="02000506040000040003" pitchFamily="2" charset="0"/>
                </a:rPr>
                <a:t> 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A5178BF-875E-4845-9BFC-9277A4F3410D}"/>
              </a:ext>
            </a:extLst>
          </p:cNvPr>
          <p:cNvSpPr txBox="1">
            <a:spLocks/>
          </p:cNvSpPr>
          <p:nvPr/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/>
          <a:lstStyle>
            <a:lvl1pPr algn="l" defTabSz="130036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u="sng" kern="1200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SemiBold" panose="02000706040000040003" pitchFamily="50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4400">
                <a:latin typeface="UGent Panno Text" panose="02000506040000040003" pitchFamily="2" charset="0"/>
              </a:rPr>
              <a:t>repositories FOR software and data analysis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BF4B935-181F-4451-9924-F0BED54ED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623" y="7917699"/>
            <a:ext cx="2234131" cy="10634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D0258A-F973-4112-8671-ADEFFB7AF66B}"/>
              </a:ext>
            </a:extLst>
          </p:cNvPr>
          <p:cNvSpPr txBox="1"/>
          <p:nvPr/>
        </p:nvSpPr>
        <p:spPr>
          <a:xfrm>
            <a:off x="3414975" y="1701724"/>
            <a:ext cx="2765501" cy="635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200" err="1">
                <a:latin typeface="UGent Panno Text" panose="02000506040000040003" pitchFamily="2" charset="0"/>
              </a:rPr>
              <a:t>Jupyter</a:t>
            </a:r>
            <a:r>
              <a:rPr lang="en-US" sz="3200">
                <a:latin typeface="UGent Panno Text" panose="02000506040000040003" pitchFamily="2" charset="0"/>
              </a:rPr>
              <a:t> notebooks</a:t>
            </a:r>
            <a:endParaRPr lang="nl-BE" sz="3200">
              <a:latin typeface="UGent Panno Text" panose="0200050604000004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0F1698-367D-4C06-B729-951082A38CF1}"/>
              </a:ext>
            </a:extLst>
          </p:cNvPr>
          <p:cNvSpPr txBox="1"/>
          <p:nvPr/>
        </p:nvSpPr>
        <p:spPr>
          <a:xfrm>
            <a:off x="11463002" y="7092977"/>
            <a:ext cx="3419526" cy="635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200">
                <a:latin typeface="UGent Panno Text" panose="02000506040000040003" pitchFamily="2" charset="0"/>
              </a:rPr>
              <a:t>Publish git repositories</a:t>
            </a:r>
            <a:endParaRPr lang="nl-BE" sz="3200">
              <a:latin typeface="UGent Panno Text" panose="02000506040000040003" pitchFamily="2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5347804-061F-4592-B3E4-444870CE0EDD}"/>
              </a:ext>
            </a:extLst>
          </p:cNvPr>
          <p:cNvSpPr/>
          <p:nvPr/>
        </p:nvSpPr>
        <p:spPr>
          <a:xfrm>
            <a:off x="11199854" y="8244971"/>
            <a:ext cx="922280" cy="453847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2052" name="Picture 4" descr="ZENODO: a new generation shared workspace - EPFL">
            <a:extLst>
              <a:ext uri="{FF2B5EF4-FFF2-40B4-BE49-F238E27FC236}">
                <a16:creationId xmlns:a16="http://schemas.microsoft.com/office/drawing/2014/main" id="{708702F9-BC9C-4D6E-AA13-E067A6DD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107" y="8133971"/>
            <a:ext cx="1198878" cy="67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26BFA6-FBB8-4143-9182-DA2333D256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6" t="31493" r="48646"/>
          <a:stretch/>
        </p:blipFill>
        <p:spPr>
          <a:xfrm>
            <a:off x="14469238" y="8044407"/>
            <a:ext cx="2481427" cy="988988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3476C14D-9DF3-4EB4-A397-4748DC78ED74}"/>
              </a:ext>
            </a:extLst>
          </p:cNvPr>
          <p:cNvSpPr/>
          <p:nvPr/>
        </p:nvSpPr>
        <p:spPr>
          <a:xfrm>
            <a:off x="13546958" y="8293684"/>
            <a:ext cx="922280" cy="453847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7C58FB-9319-4B18-86A6-FEB538E1E228}"/>
              </a:ext>
            </a:extLst>
          </p:cNvPr>
          <p:cNvGrpSpPr/>
          <p:nvPr/>
        </p:nvGrpSpPr>
        <p:grpSpPr>
          <a:xfrm>
            <a:off x="9570530" y="136025"/>
            <a:ext cx="7502577" cy="6766512"/>
            <a:chOff x="9570530" y="136025"/>
            <a:chExt cx="7502577" cy="67665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A48D9F-7095-4D2B-9D45-444DF1182A68}"/>
                </a:ext>
              </a:extLst>
            </p:cNvPr>
            <p:cNvSpPr/>
            <p:nvPr/>
          </p:nvSpPr>
          <p:spPr>
            <a:xfrm>
              <a:off x="9570530" y="798500"/>
              <a:ext cx="7502577" cy="6104037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3641" b="1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5B00FA-58F9-4D32-B2FE-33116134414D}"/>
                </a:ext>
              </a:extLst>
            </p:cNvPr>
            <p:cNvSpPr/>
            <p:nvPr/>
          </p:nvSpPr>
          <p:spPr>
            <a:xfrm>
              <a:off x="10817618" y="6329021"/>
              <a:ext cx="25042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BE" sz="1400">
                  <a:latin typeface="UGent Panno Text" panose="02000506040000040003" pitchFamily="2" charset="0"/>
                  <a:hlinkClick r:id="rId7"/>
                </a:rPr>
                <a:t>https://codeocean.com</a:t>
              </a:r>
              <a:r>
                <a:rPr lang="nl-BE" sz="1400">
                  <a:latin typeface="UGent Panno Text" panose="02000506040000040003" pitchFamily="2" charset="0"/>
                </a:rPr>
                <a:t> </a:t>
              </a:r>
            </a:p>
          </p:txBody>
        </p:sp>
        <p:pic>
          <p:nvPicPr>
            <p:cNvPr id="3076" name="Picture 4" descr="Image result for codeocean">
              <a:extLst>
                <a:ext uri="{FF2B5EF4-FFF2-40B4-BE49-F238E27FC236}">
                  <a16:creationId xmlns:a16="http://schemas.microsoft.com/office/drawing/2014/main" id="{A280D9E3-A70E-47E1-9E3E-06C077100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4689" y="5461435"/>
              <a:ext cx="1762729" cy="86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00EA85-2B51-4BC6-B9DF-FFCB33F20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78503" y="5638319"/>
              <a:ext cx="2369205" cy="47070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85D286-6C6F-4271-B585-19C3E12C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8453" y="1993263"/>
              <a:ext cx="2234131" cy="10634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8181E1D-5FD0-4F1B-BD52-C709776B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534823" y="886287"/>
              <a:ext cx="4007168" cy="33914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E8B91E-083B-4B12-8AAE-F4EF5EDA6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52431" y="3091580"/>
              <a:ext cx="2351276" cy="55688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B3B40-0836-4ED8-B37B-EB35A9347E5E}"/>
                </a:ext>
              </a:extLst>
            </p:cNvPr>
            <p:cNvSpPr/>
            <p:nvPr/>
          </p:nvSpPr>
          <p:spPr>
            <a:xfrm>
              <a:off x="13321818" y="4289989"/>
              <a:ext cx="27847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BE" sz="1600">
                  <a:latin typeface="UGent Panno Text" panose="02000506040000040003" pitchFamily="2" charset="0"/>
                  <a:hlinkClick r:id="rId12"/>
                </a:rPr>
                <a:t>https://github.com/CPShub/sim-data</a:t>
              </a:r>
              <a:r>
                <a:rPr lang="nl-BE" sz="1600">
                  <a:latin typeface="UGent Panno Text" panose="02000506040000040003" pitchFamily="2" charset="0"/>
                </a:rPr>
                <a:t>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3DD80A-4D90-40B3-B12E-192ECF235875}"/>
                </a:ext>
              </a:extLst>
            </p:cNvPr>
            <p:cNvSpPr txBox="1"/>
            <p:nvPr/>
          </p:nvSpPr>
          <p:spPr>
            <a:xfrm>
              <a:off x="11188087" y="136025"/>
              <a:ext cx="3969356" cy="635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3200">
                  <a:latin typeface="UGent Panno Text" panose="02000506040000040003" pitchFamily="2" charset="0"/>
                </a:rPr>
                <a:t>Run and publish notebooks</a:t>
              </a:r>
              <a:endParaRPr lang="nl-BE" sz="3200">
                <a:latin typeface="UGent Panno Text" panose="02000506040000040003" pitchFamily="2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A103FA-B41D-4AC0-930C-72C45E30CCEC}"/>
                </a:ext>
              </a:extLst>
            </p:cNvPr>
            <p:cNvCxnSpPr/>
            <p:nvPr/>
          </p:nvCxnSpPr>
          <p:spPr>
            <a:xfrm>
              <a:off x="9652431" y="5088834"/>
              <a:ext cx="7298234" cy="0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46D75D-BEE7-47B2-8CBE-A39635BA8B5A}"/>
              </a:ext>
            </a:extLst>
          </p:cNvPr>
          <p:cNvSpPr/>
          <p:nvPr/>
        </p:nvSpPr>
        <p:spPr>
          <a:xfrm>
            <a:off x="12003707" y="9141180"/>
            <a:ext cx="3183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400">
                <a:latin typeface="UGent Panno Text" panose="02000506040000040003" pitchFamily="2" charset="0"/>
                <a:hlinkClick r:id="rId13"/>
              </a:rPr>
              <a:t>https://guides.github.com/activities/citable-code/</a:t>
            </a:r>
            <a:r>
              <a:rPr lang="nl-BE" sz="1400">
                <a:latin typeface="UGent Panno Text" panose="0200050604000004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32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4" grpId="0"/>
      <p:bldP spid="32" grpId="0" animBg="1"/>
      <p:bldP spid="40" grpId="0" animBg="1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F7ECA1-AC26-4E8C-9233-C69D990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JOURNEY TO FAIR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231FD-2118-4EA7-A07D-CA7C2A48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43</a:t>
            </a:fld>
            <a:endParaRPr lang="en-GB" noProof="0" dirty="0"/>
          </a:p>
        </p:txBody>
      </p:sp>
      <p:pic>
        <p:nvPicPr>
          <p:cNvPr id="19" name="Graphic 18" descr="Marker">
            <a:extLst>
              <a:ext uri="{FF2B5EF4-FFF2-40B4-BE49-F238E27FC236}">
                <a16:creationId xmlns:a16="http://schemas.microsoft.com/office/drawing/2014/main" id="{404F581E-A543-4523-9D41-180563D88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560" y="3740583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2E3BB2-0686-4C42-A444-D268539EF188}"/>
              </a:ext>
            </a:extLst>
          </p:cNvPr>
          <p:cNvSpPr txBox="1"/>
          <p:nvPr/>
        </p:nvSpPr>
        <p:spPr>
          <a:xfrm>
            <a:off x="2102698" y="3740583"/>
            <a:ext cx="3690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Gent Panno Text" panose="02000506040000040003" pitchFamily="2" charset="0"/>
              </a:rPr>
              <a:t>Explore potential data repositories and their requirements &amp; guidelines.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UGent Panno Text" panose="02000506040000040003" pitchFamily="2" charset="0"/>
              </a:rPr>
              <a:t>Inc. use of standards, vocabularies, etc.</a:t>
            </a:r>
          </a:p>
        </p:txBody>
      </p:sp>
      <p:pic>
        <p:nvPicPr>
          <p:cNvPr id="21" name="Graphic 20" descr="Marker">
            <a:extLst>
              <a:ext uri="{FF2B5EF4-FFF2-40B4-BE49-F238E27FC236}">
                <a16:creationId xmlns:a16="http://schemas.microsoft.com/office/drawing/2014/main" id="{3CA3B42A-DF14-49C8-AC66-012A6F0D6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9638" y="7144905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98587F-1D29-4211-954B-4FB31C6B7636}"/>
              </a:ext>
            </a:extLst>
          </p:cNvPr>
          <p:cNvSpPr txBox="1"/>
          <p:nvPr/>
        </p:nvSpPr>
        <p:spPr>
          <a:xfrm>
            <a:off x="6905531" y="7144905"/>
            <a:ext cx="3885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Gent Panno Text" panose="02000506040000040003" pitchFamily="2" charset="0"/>
              </a:rPr>
              <a:t>Adopt domain standards during data collection &amp; processing</a:t>
            </a:r>
          </a:p>
        </p:txBody>
      </p:sp>
      <p:pic>
        <p:nvPicPr>
          <p:cNvPr id="23" name="Graphic 22" descr="Marker">
            <a:extLst>
              <a:ext uri="{FF2B5EF4-FFF2-40B4-BE49-F238E27FC236}">
                <a16:creationId xmlns:a16="http://schemas.microsoft.com/office/drawing/2014/main" id="{7B26EAF6-C85D-4A10-8162-06787EBAB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700" y="1672891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CBF816-8F79-47DD-A4E7-D384E1C63ABC}"/>
              </a:ext>
            </a:extLst>
          </p:cNvPr>
          <p:cNvSpPr txBox="1"/>
          <p:nvPr/>
        </p:nvSpPr>
        <p:spPr>
          <a:xfrm>
            <a:off x="1170651" y="1637983"/>
            <a:ext cx="3568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Gent Panno Text" panose="02000506040000040003" pitchFamily="2" charset="0"/>
              </a:rPr>
              <a:t>Plan for data management, keep your DMP updated</a:t>
            </a:r>
          </a:p>
        </p:txBody>
      </p:sp>
      <p:pic>
        <p:nvPicPr>
          <p:cNvPr id="25" name="Graphic 24" descr="Marker">
            <a:extLst>
              <a:ext uri="{FF2B5EF4-FFF2-40B4-BE49-F238E27FC236}">
                <a16:creationId xmlns:a16="http://schemas.microsoft.com/office/drawing/2014/main" id="{8191A9F1-9671-48B4-86B1-D504CFC06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2883" y="1913005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39654F-5005-44CB-9B45-312F3B604FD1}"/>
              </a:ext>
            </a:extLst>
          </p:cNvPr>
          <p:cNvSpPr txBox="1"/>
          <p:nvPr/>
        </p:nvSpPr>
        <p:spPr>
          <a:xfrm>
            <a:off x="9744637" y="1882970"/>
            <a:ext cx="277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Gent Panno Text" panose="02000506040000040003" pitchFamily="2" charset="0"/>
              </a:rPr>
              <a:t>Document as you go</a:t>
            </a:r>
          </a:p>
        </p:txBody>
      </p:sp>
      <p:pic>
        <p:nvPicPr>
          <p:cNvPr id="27" name="Picture 2" descr="DCC Website Logo">
            <a:extLst>
              <a:ext uri="{FF2B5EF4-FFF2-40B4-BE49-F238E27FC236}">
                <a16:creationId xmlns:a16="http://schemas.microsoft.com/office/drawing/2014/main" id="{D239893B-EFEB-498C-BCEC-56C4EEB3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433" y="5496185"/>
            <a:ext cx="14001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FAIRsharing: Mapping the landscape of scientific data standards,  repositories and policies – ELIXIR-UK">
            <a:extLst>
              <a:ext uri="{FF2B5EF4-FFF2-40B4-BE49-F238E27FC236}">
                <a16:creationId xmlns:a16="http://schemas.microsoft.com/office/drawing/2014/main" id="{14092429-0307-44F8-AC27-4B26EC97B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6" b="32806"/>
          <a:stretch/>
        </p:blipFill>
        <p:spPr bwMode="auto">
          <a:xfrm>
            <a:off x="5729020" y="4664621"/>
            <a:ext cx="1905000" cy="6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22B50A-85B0-44CC-B012-372987D673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47"/>
          <a:stretch/>
        </p:blipFill>
        <p:spPr>
          <a:xfrm>
            <a:off x="5539454" y="3879851"/>
            <a:ext cx="2284132" cy="6805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4CE6CE1-CA7D-403D-8998-F81FE84FDE65}"/>
              </a:ext>
            </a:extLst>
          </p:cNvPr>
          <p:cNvSpPr/>
          <p:nvPr/>
        </p:nvSpPr>
        <p:spPr>
          <a:xfrm>
            <a:off x="9744637" y="2544517"/>
            <a:ext cx="34633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Notebook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Codebook, data dictionary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Workflows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Protocols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Readme files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Data overview with metadata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File organization and naming</a:t>
            </a:r>
            <a:endParaRPr lang="nl-BE" sz="2400" dirty="0">
              <a:latin typeface="UGent Panno Text" panose="02000506040000040003" pitchFamily="2" charset="0"/>
            </a:endParaRPr>
          </a:p>
        </p:txBody>
      </p:sp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B05EB6CA-615F-4AB6-9989-9A8C4F022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32584" y="3929347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23C28A2-610C-46A7-AEF8-3A1EED62A53A}"/>
              </a:ext>
            </a:extLst>
          </p:cNvPr>
          <p:cNvSpPr txBox="1"/>
          <p:nvPr/>
        </p:nvSpPr>
        <p:spPr>
          <a:xfrm>
            <a:off x="14548477" y="3929347"/>
            <a:ext cx="22662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UGent Panno Text" panose="02000506040000040003" pitchFamily="2" charset="0"/>
              </a:rPr>
              <a:t>Deposit data &amp; documentation in repository; describe it with rich metadata, inc. access &amp; reuse conditions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BE499483-ADDB-4124-9435-24E1D8DF8A66}"/>
              </a:ext>
            </a:extLst>
          </p:cNvPr>
          <p:cNvSpPr/>
          <p:nvPr/>
        </p:nvSpPr>
        <p:spPr>
          <a:xfrm rot="17037053" flipH="1">
            <a:off x="702098" y="2453625"/>
            <a:ext cx="1394658" cy="1203238"/>
          </a:xfrm>
          <a:prstGeom prst="arc">
            <a:avLst/>
          </a:prstGeom>
          <a:ln w="79375">
            <a:solidFill>
              <a:srgbClr val="1E64C8"/>
            </a:solidFill>
            <a:prstDash val="sysDash"/>
            <a:headEnd type="none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77101FBB-78D9-4266-B322-E10DB7C3938F}"/>
              </a:ext>
            </a:extLst>
          </p:cNvPr>
          <p:cNvSpPr/>
          <p:nvPr/>
        </p:nvSpPr>
        <p:spPr>
          <a:xfrm rot="10050612" flipH="1">
            <a:off x="8045161" y="5831939"/>
            <a:ext cx="1885559" cy="1203238"/>
          </a:xfrm>
          <a:prstGeom prst="arc">
            <a:avLst/>
          </a:prstGeom>
          <a:ln w="79375">
            <a:solidFill>
              <a:srgbClr val="1E64C8"/>
            </a:solidFill>
            <a:prstDash val="sysDash"/>
            <a:headEnd type="none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F26F2C8-9B9B-4705-841E-0E739519B0DD}"/>
              </a:ext>
            </a:extLst>
          </p:cNvPr>
          <p:cNvSpPr/>
          <p:nvPr/>
        </p:nvSpPr>
        <p:spPr>
          <a:xfrm rot="15253955" flipH="1">
            <a:off x="4513495" y="5744592"/>
            <a:ext cx="1885559" cy="1203238"/>
          </a:xfrm>
          <a:prstGeom prst="arc">
            <a:avLst/>
          </a:prstGeom>
          <a:ln w="79375">
            <a:solidFill>
              <a:srgbClr val="1E64C8"/>
            </a:solidFill>
            <a:prstDash val="sysDash"/>
            <a:headEnd type="none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CB99E6A1-583C-4E9E-9D23-53B46A6A91BE}"/>
              </a:ext>
            </a:extLst>
          </p:cNvPr>
          <p:cNvSpPr/>
          <p:nvPr/>
        </p:nvSpPr>
        <p:spPr>
          <a:xfrm rot="11549388" flipH="1" flipV="1">
            <a:off x="12183867" y="2298259"/>
            <a:ext cx="1748233" cy="1649547"/>
          </a:xfrm>
          <a:prstGeom prst="arc">
            <a:avLst/>
          </a:prstGeom>
          <a:ln w="79375">
            <a:solidFill>
              <a:srgbClr val="1E64C8"/>
            </a:solidFill>
            <a:prstDash val="sysDash"/>
            <a:headEnd type="none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1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626D-B474-477B-9F1C-5997374E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  <a:br>
              <a:rPr lang="en-US" dirty="0"/>
            </a:br>
            <a:r>
              <a:rPr lang="en-US" sz="4000" dirty="0" err="1"/>
              <a:t>Data</a:t>
            </a:r>
            <a:r>
              <a:rPr lang="en-US" sz="4000" dirty="0"/>
              <a:t> deposition checklist (generic)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3E30F-A5C0-416C-AA80-74EE9E58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723533"/>
            <a:ext cx="15699575" cy="6696000"/>
          </a:xfrm>
        </p:spPr>
        <p:txBody>
          <a:bodyPr>
            <a:normAutofit/>
          </a:bodyPr>
          <a:lstStyle/>
          <a:p>
            <a:r>
              <a:rPr lang="en-US" sz="4400" dirty="0"/>
              <a:t>Gather all relevant (meta)data needed for reproducibility:</a:t>
            </a:r>
          </a:p>
          <a:p>
            <a:pPr lvl="1"/>
            <a:r>
              <a:rPr lang="en-US" sz="4400" dirty="0"/>
              <a:t>experimental method details, raw data files, organized data tables, scripts and code, data visualizations, and statistical output</a:t>
            </a:r>
          </a:p>
          <a:p>
            <a:r>
              <a:rPr lang="en-US" sz="4400" dirty="0"/>
              <a:t>Migrate data to recommended, reusable formats</a:t>
            </a:r>
          </a:p>
          <a:p>
            <a:r>
              <a:rPr lang="en-US" sz="4400" dirty="0"/>
              <a:t>Organize files in a logical schema</a:t>
            </a:r>
          </a:p>
          <a:p>
            <a:r>
              <a:rPr lang="en-US" sz="4400" dirty="0"/>
              <a:t>Provide a separate readme file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70EA4-F3EB-44D0-BCF9-CEAD036E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45DE28-21B1-430B-B943-7D1161AB61B6}"/>
              </a:ext>
            </a:extLst>
          </p:cNvPr>
          <p:cNvSpPr/>
          <p:nvPr/>
        </p:nvSpPr>
        <p:spPr>
          <a:xfrm>
            <a:off x="9667359" y="8176390"/>
            <a:ext cx="6505242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Gent Panno Text" panose="02000506040000040003" pitchFamily="50" charset="0"/>
              </a:rPr>
              <a:t>More info at: </a:t>
            </a:r>
            <a:r>
              <a:rPr lang="en-US" dirty="0">
                <a:latin typeface="UGent Panno Text" panose="02000506040000040003" pitchFamily="50" charset="0"/>
                <a:hlinkClick r:id="rId2"/>
              </a:rPr>
              <a:t>https://datadryad.org/stash/best_practices</a:t>
            </a:r>
            <a:r>
              <a:rPr lang="en-US" dirty="0">
                <a:latin typeface="UGent Panno Text" panose="02000506040000040003" pitchFamily="50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763C3-83E2-4FCE-833E-4911718AE535}"/>
              </a:ext>
            </a:extLst>
          </p:cNvPr>
          <p:cNvSpPr txBox="1"/>
          <p:nvPr/>
        </p:nvSpPr>
        <p:spPr>
          <a:xfrm rot="5400000">
            <a:off x="15763638" y="6339574"/>
            <a:ext cx="2035913" cy="2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err="1">
                <a:latin typeface="UGent Panno Text Normal"/>
              </a:rPr>
              <a:t>Jørgen</a:t>
            </a:r>
            <a:r>
              <a:rPr lang="en-US" sz="1200" dirty="0">
                <a:latin typeface="UGent Panno Text Normal"/>
              </a:rPr>
              <a:t> Stamp - Digitalbevaring.dk</a:t>
            </a:r>
          </a:p>
        </p:txBody>
      </p:sp>
      <p:pic>
        <p:nvPicPr>
          <p:cNvPr id="7" name="Picture 6" descr="A picture containing room&#10;&#10;Description automatically generated">
            <a:extLst>
              <a:ext uri="{FF2B5EF4-FFF2-40B4-BE49-F238E27FC236}">
                <a16:creationId xmlns:a16="http://schemas.microsoft.com/office/drawing/2014/main" id="{8A19206E-A916-483E-BAF7-923BAA85E5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56"/>
          <a:stretch/>
        </p:blipFill>
        <p:spPr>
          <a:xfrm>
            <a:off x="12193547" y="3977584"/>
            <a:ext cx="3979054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FB95024-D311-4BE8-A3A1-106F44C19626}"/>
              </a:ext>
            </a:extLst>
          </p:cNvPr>
          <p:cNvSpPr/>
          <p:nvPr/>
        </p:nvSpPr>
        <p:spPr>
          <a:xfrm>
            <a:off x="6522973" y="3712486"/>
            <a:ext cx="4698222" cy="1140813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38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0" tIns="65020" rIns="130040" bIns="65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3641">
              <a:solidFill>
                <a:schemeClr val="tx1"/>
              </a:solidFill>
            </a:endParaRP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DAE66832-377A-4706-B4EC-19456494F00D}"/>
              </a:ext>
            </a:extLst>
          </p:cNvPr>
          <p:cNvSpPr/>
          <p:nvPr/>
        </p:nvSpPr>
        <p:spPr>
          <a:xfrm>
            <a:off x="1900585" y="2615574"/>
            <a:ext cx="13924290" cy="1586018"/>
          </a:xfrm>
          <a:prstGeom prst="leftRightArrow">
            <a:avLst>
              <a:gd name="adj1" fmla="val 55046"/>
              <a:gd name="adj2" fmla="val 50000"/>
            </a:avLst>
          </a:prstGeom>
          <a:gradFill flip="none" rotWithShape="1">
            <a:gsLst>
              <a:gs pos="0">
                <a:schemeClr val="accent6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0" tIns="65020" rIns="130040" bIns="65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3641">
              <a:solidFill>
                <a:schemeClr val="tx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6552EC4-C5D0-D34A-8EC3-2B13B84C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UGent Panno Text" panose="02000506040000040003" pitchFamily="2" charset="0"/>
              </a:rPr>
              <a:t>What</a:t>
            </a:r>
            <a:r>
              <a:rPr lang="nl-BE" dirty="0">
                <a:latin typeface="UGent Panno Text" panose="02000506040000040003" pitchFamily="2" charset="0"/>
              </a:rPr>
              <a:t> </a:t>
            </a:r>
            <a:r>
              <a:rPr lang="nl-BE" dirty="0" err="1">
                <a:latin typeface="UGent Panno Text" panose="02000506040000040003" pitchFamily="2" charset="0"/>
              </a:rPr>
              <a:t>about</a:t>
            </a:r>
            <a:r>
              <a:rPr lang="nl-BE" dirty="0">
                <a:latin typeface="UGent Panno Text" panose="02000506040000040003" pitchFamily="2" charset="0"/>
              </a:rPr>
              <a:t> SHARING OF </a:t>
            </a:r>
            <a:r>
              <a:rPr lang="nl-BE" dirty="0" err="1">
                <a:latin typeface="UGent Panno Text" panose="02000506040000040003" pitchFamily="2" charset="0"/>
              </a:rPr>
              <a:t>sensitive</a:t>
            </a:r>
            <a:r>
              <a:rPr lang="nl-BE" dirty="0">
                <a:latin typeface="UGent Panno Text" panose="02000506040000040003" pitchFamily="2" charset="0"/>
              </a:rPr>
              <a:t> or </a:t>
            </a:r>
            <a:r>
              <a:rPr lang="nl-BE" dirty="0" err="1">
                <a:latin typeface="UGent Panno Text" panose="02000506040000040003" pitchFamily="2" charset="0"/>
              </a:rPr>
              <a:t>confidential</a:t>
            </a:r>
            <a:r>
              <a:rPr lang="nl-BE" dirty="0">
                <a:latin typeface="UGent Panno Text" panose="02000506040000040003" pitchFamily="2" charset="0"/>
              </a:rPr>
              <a:t> data?</a:t>
            </a:r>
            <a:endParaRPr lang="en-US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0BF67-3013-3048-911D-5C2BBED2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B018-9644-407B-91D2-C51C44C7202E}" type="slidenum">
              <a:rPr lang="nl-BE" smtClean="0">
                <a:latin typeface="+mj-lt"/>
              </a:rPr>
              <a:t>45</a:t>
            </a:fld>
            <a:endParaRPr lang="nl-BE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5686D-951A-914D-A10E-A426B59ABA29}"/>
              </a:ext>
            </a:extLst>
          </p:cNvPr>
          <p:cNvSpPr txBox="1"/>
          <p:nvPr/>
        </p:nvSpPr>
        <p:spPr>
          <a:xfrm>
            <a:off x="2682607" y="3122779"/>
            <a:ext cx="146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UGent Panno Text" panose="02000506040000040003" pitchFamily="2" charset="0"/>
              </a:rPr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B3E41-27B4-9E43-9DB5-72D5735C0E91}"/>
              </a:ext>
            </a:extLst>
          </p:cNvPr>
          <p:cNvSpPr txBox="1"/>
          <p:nvPr/>
        </p:nvSpPr>
        <p:spPr>
          <a:xfrm>
            <a:off x="6006524" y="3122779"/>
            <a:ext cx="5725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UGent Panno Text" panose="02000506040000040003" pitchFamily="2" charset="0"/>
              </a:rPr>
              <a:t>RESTRICTED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B3286-7524-A84C-A529-78C9DAB6D8E6}"/>
              </a:ext>
            </a:extLst>
          </p:cNvPr>
          <p:cNvSpPr txBox="1"/>
          <p:nvPr/>
        </p:nvSpPr>
        <p:spPr>
          <a:xfrm>
            <a:off x="12963302" y="3122779"/>
            <a:ext cx="1915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UGent Panno Text" panose="02000506040000040003" pitchFamily="2" charset="0"/>
              </a:rPr>
              <a:t>CLOSED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AD07B5-AD5B-7840-ADB5-DB32FFC75DCF}"/>
              </a:ext>
            </a:extLst>
          </p:cNvPr>
          <p:cNvSpPr txBox="1"/>
          <p:nvPr/>
        </p:nvSpPr>
        <p:spPr>
          <a:xfrm>
            <a:off x="830118" y="1281777"/>
            <a:ext cx="1070769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82" dirty="0">
                <a:latin typeface="UGent Panno Text" panose="02000506040000040003" pitchFamily="2" charset="0"/>
              </a:rPr>
              <a:t>“As open as possible, as closed as necessary”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3CEB6-5793-4898-B54A-5481FB9CA66F}"/>
              </a:ext>
            </a:extLst>
          </p:cNvPr>
          <p:cNvSpPr txBox="1"/>
          <p:nvPr/>
        </p:nvSpPr>
        <p:spPr>
          <a:xfrm>
            <a:off x="6956917" y="4853298"/>
            <a:ext cx="3685945" cy="2718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>
                <a:latin typeface="UGent Panno Text SemiLight" panose="02000406040000040003" pitchFamily="2" charset="0"/>
              </a:rPr>
              <a:t>Personal data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 err="1">
                <a:latin typeface="UGent Panno Text SemiLight" panose="02000406040000040003" pitchFamily="2" charset="0"/>
              </a:rPr>
              <a:t>Confidential</a:t>
            </a:r>
            <a:r>
              <a:rPr lang="nl-BE" sz="2844" dirty="0">
                <a:latin typeface="UGent Panno Text SemiLight" panose="02000406040000040003" pitchFamily="2" charset="0"/>
              </a:rPr>
              <a:t> data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 err="1">
                <a:latin typeface="UGent Panno Text SemiLight" panose="02000406040000040003" pitchFamily="2" charset="0"/>
              </a:rPr>
              <a:t>Sensitive</a:t>
            </a:r>
            <a:r>
              <a:rPr lang="nl-BE" sz="2844" dirty="0">
                <a:latin typeface="UGent Panno Text SemiLight" panose="02000406040000040003" pitchFamily="2" charset="0"/>
              </a:rPr>
              <a:t> data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>
                <a:latin typeface="UGent Panno Text SemiLight" panose="02000406040000040003" pitchFamily="2" charset="0"/>
              </a:rPr>
              <a:t>3rd party data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>
                <a:latin typeface="UGent Panno Text SemiLight" panose="02000406040000040003" pitchFamily="2" charset="0"/>
              </a:rPr>
              <a:t>Copyright/database right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 err="1">
                <a:latin typeface="UGent Panno Text SemiLight" panose="02000406040000040003" pitchFamily="2" charset="0"/>
              </a:rPr>
              <a:t>Valorization</a:t>
            </a:r>
            <a:r>
              <a:rPr lang="nl-BE" sz="2844" dirty="0">
                <a:latin typeface="UGent Panno Text SemiLight" panose="02000406040000040003" pitchFamily="2" charset="0"/>
              </a:rPr>
              <a:t> </a:t>
            </a:r>
            <a:r>
              <a:rPr lang="nl-BE" sz="2844" dirty="0" err="1">
                <a:latin typeface="UGent Panno Text SemiLight" panose="02000406040000040003" pitchFamily="2" charset="0"/>
              </a:rPr>
              <a:t>potential</a:t>
            </a:r>
            <a:endParaRPr lang="nl-BE" sz="2844" dirty="0">
              <a:latin typeface="UGent Panno Text SemiLight" panose="0200040604000004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83492-2820-4365-9CB6-B8679ACA91CF}"/>
              </a:ext>
            </a:extLst>
          </p:cNvPr>
          <p:cNvSpPr txBox="1"/>
          <p:nvPr/>
        </p:nvSpPr>
        <p:spPr>
          <a:xfrm>
            <a:off x="13921046" y="4949103"/>
            <a:ext cx="2972368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44" dirty="0">
                <a:latin typeface="UGent Panno Text SemiLight" panose="02000406040000040003" pitchFamily="2" charset="0"/>
              </a:rPr>
              <a:t>Under embargo</a:t>
            </a:r>
          </a:p>
          <a:p>
            <a:r>
              <a:rPr lang="en-US" sz="2844" dirty="0">
                <a:latin typeface="UGent Panno Text SemiLight" panose="02000406040000040003" pitchFamily="2" charset="0"/>
              </a:rPr>
              <a:t>Unable to share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FBC56-6609-4273-8ADF-2BABC3C827BF}"/>
              </a:ext>
            </a:extLst>
          </p:cNvPr>
          <p:cNvSpPr txBox="1"/>
          <p:nvPr/>
        </p:nvSpPr>
        <p:spPr>
          <a:xfrm>
            <a:off x="1537272" y="4949103"/>
            <a:ext cx="3364239" cy="140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44" dirty="0">
                <a:latin typeface="UGent Panno Text SemiLight" panose="02000406040000040003" pitchFamily="2" charset="0"/>
              </a:rPr>
              <a:t>Can be freely used, modified &amp; shared by anyone for any purpose</a:t>
            </a:r>
          </a:p>
        </p:txBody>
      </p:sp>
    </p:spTree>
    <p:extLst>
      <p:ext uri="{BB962C8B-B14F-4D97-AF65-F5344CB8AC3E}">
        <p14:creationId xmlns:p14="http://schemas.microsoft.com/office/powerpoint/2010/main" val="1453103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0E8E-6E1C-403B-83C7-7E26FA41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Restrictions on data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DF21-D08F-43C7-A974-C4BCF632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46</a:t>
            </a:fld>
            <a:endParaRPr lang="nl-BE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33FDA6-8440-4C2A-9205-1E2E8955A51C}"/>
              </a:ext>
            </a:extLst>
          </p:cNvPr>
          <p:cNvGrpSpPr/>
          <p:nvPr/>
        </p:nvGrpSpPr>
        <p:grpSpPr>
          <a:xfrm>
            <a:off x="526690" y="3395946"/>
            <a:ext cx="2603993" cy="1639254"/>
            <a:chOff x="152615" y="2329144"/>
            <a:chExt cx="2603993" cy="1639254"/>
          </a:xfrm>
        </p:grpSpPr>
        <p:pic>
          <p:nvPicPr>
            <p:cNvPr id="6" name="Graphic 5" descr="Employee badge">
              <a:extLst>
                <a:ext uri="{FF2B5EF4-FFF2-40B4-BE49-F238E27FC236}">
                  <a16:creationId xmlns:a16="http://schemas.microsoft.com/office/drawing/2014/main" id="{208213C5-E6AC-4BE4-8E1A-DEB3F96C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7411" y="2329144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AE2F6E-FD48-4E49-AF52-DB3DA401B154}"/>
                </a:ext>
              </a:extLst>
            </p:cNvPr>
            <p:cNvSpPr txBox="1"/>
            <p:nvPr/>
          </p:nvSpPr>
          <p:spPr>
            <a:xfrm>
              <a:off x="152615" y="3433636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Personal data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94BC44-F738-4EBF-8174-9D49558DF800}"/>
              </a:ext>
            </a:extLst>
          </p:cNvPr>
          <p:cNvGrpSpPr/>
          <p:nvPr/>
        </p:nvGrpSpPr>
        <p:grpSpPr>
          <a:xfrm>
            <a:off x="3256206" y="3395946"/>
            <a:ext cx="2603993" cy="1639254"/>
            <a:chOff x="2881414" y="2329144"/>
            <a:chExt cx="2603993" cy="1639254"/>
          </a:xfrm>
        </p:grpSpPr>
        <p:pic>
          <p:nvPicPr>
            <p:cNvPr id="14" name="Graphic 13" descr="Safe">
              <a:extLst>
                <a:ext uri="{FF2B5EF4-FFF2-40B4-BE49-F238E27FC236}">
                  <a16:creationId xmlns:a16="http://schemas.microsoft.com/office/drawing/2014/main" id="{6AF88403-D1B0-494D-B144-AAAF61CD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57072" y="2329144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7DBA91-FF04-49CB-923A-B003C36B237D}"/>
                </a:ext>
              </a:extLst>
            </p:cNvPr>
            <p:cNvSpPr txBox="1"/>
            <p:nvPr/>
          </p:nvSpPr>
          <p:spPr>
            <a:xfrm>
              <a:off x="2881414" y="3433636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Confidential data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B1DC0-8DF5-4555-B77A-B7A6621E4AB2}"/>
              </a:ext>
            </a:extLst>
          </p:cNvPr>
          <p:cNvGrpSpPr/>
          <p:nvPr/>
        </p:nvGrpSpPr>
        <p:grpSpPr>
          <a:xfrm>
            <a:off x="5985722" y="3423230"/>
            <a:ext cx="2603993" cy="1611970"/>
            <a:chOff x="5610213" y="2329144"/>
            <a:chExt cx="2603993" cy="1611970"/>
          </a:xfrm>
        </p:grpSpPr>
        <p:pic>
          <p:nvPicPr>
            <p:cNvPr id="16" name="Graphic 15" descr="Elephant">
              <a:extLst>
                <a:ext uri="{FF2B5EF4-FFF2-40B4-BE49-F238E27FC236}">
                  <a16:creationId xmlns:a16="http://schemas.microsoft.com/office/drawing/2014/main" id="{E11EAA6A-074A-439D-A57D-38C5725C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55009" y="232914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3932DB-B483-484A-914B-998FFC09B8AE}"/>
                </a:ext>
              </a:extLst>
            </p:cNvPr>
            <p:cNvSpPr txBox="1"/>
            <p:nvPr/>
          </p:nvSpPr>
          <p:spPr>
            <a:xfrm>
              <a:off x="5610213" y="3406352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Sensitive data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144231-6007-4AAA-8165-F76B7BD69F56}"/>
              </a:ext>
            </a:extLst>
          </p:cNvPr>
          <p:cNvGrpSpPr/>
          <p:nvPr/>
        </p:nvGrpSpPr>
        <p:grpSpPr>
          <a:xfrm>
            <a:off x="8715238" y="3423230"/>
            <a:ext cx="2603993" cy="1611970"/>
            <a:chOff x="8463818" y="2329144"/>
            <a:chExt cx="2603993" cy="1611970"/>
          </a:xfrm>
        </p:grpSpPr>
        <p:pic>
          <p:nvPicPr>
            <p:cNvPr id="12" name="Graphic 11" descr="Contract RTL">
              <a:extLst>
                <a:ext uri="{FF2B5EF4-FFF2-40B4-BE49-F238E27FC236}">
                  <a16:creationId xmlns:a16="http://schemas.microsoft.com/office/drawing/2014/main" id="{7A2F49F4-29A1-4605-95D5-7469D8726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8614" y="232914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590A91-6EF0-4F58-B4F9-6ED139FEF9AC}"/>
                </a:ext>
              </a:extLst>
            </p:cNvPr>
            <p:cNvSpPr txBox="1"/>
            <p:nvPr/>
          </p:nvSpPr>
          <p:spPr>
            <a:xfrm>
              <a:off x="8463818" y="3406352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Third-party data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C7715F-ED4E-43DF-8F4D-31557CD1CDF7}"/>
              </a:ext>
            </a:extLst>
          </p:cNvPr>
          <p:cNvGrpSpPr/>
          <p:nvPr/>
        </p:nvGrpSpPr>
        <p:grpSpPr>
          <a:xfrm>
            <a:off x="14174269" y="3423230"/>
            <a:ext cx="2603993" cy="1611970"/>
            <a:chOff x="13800194" y="2329144"/>
            <a:chExt cx="2603993" cy="1611970"/>
          </a:xfrm>
        </p:grpSpPr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5C348D0F-68E3-48A2-8D4A-FA5A13D6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627456" y="232914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C23D49-0B54-4957-869B-9562F80ACD45}"/>
                </a:ext>
              </a:extLst>
            </p:cNvPr>
            <p:cNvSpPr txBox="1"/>
            <p:nvPr/>
          </p:nvSpPr>
          <p:spPr>
            <a:xfrm>
              <a:off x="13800194" y="3406352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Valorization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7C98E4-0E22-4DD8-87DE-03BD9872263D}"/>
              </a:ext>
            </a:extLst>
          </p:cNvPr>
          <p:cNvGrpSpPr/>
          <p:nvPr/>
        </p:nvGrpSpPr>
        <p:grpSpPr>
          <a:xfrm>
            <a:off x="11444754" y="3520430"/>
            <a:ext cx="2603993" cy="1514770"/>
            <a:chOff x="11067811" y="2426344"/>
            <a:chExt cx="2603993" cy="15147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AAA56C-9025-4F26-BE26-6B2B2982E414}"/>
                </a:ext>
              </a:extLst>
            </p:cNvPr>
            <p:cNvSpPr txBox="1"/>
            <p:nvPr/>
          </p:nvSpPr>
          <p:spPr>
            <a:xfrm>
              <a:off x="11067811" y="3406352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Copyright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8766A7-041B-4DDB-8415-97951580EE97}"/>
                </a:ext>
              </a:extLst>
            </p:cNvPr>
            <p:cNvSpPr/>
            <p:nvPr/>
          </p:nvSpPr>
          <p:spPr>
            <a:xfrm>
              <a:off x="12006551" y="2426344"/>
              <a:ext cx="720000" cy="720000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</a:t>
              </a:r>
              <a:endParaRPr lang="en-US" sz="14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B00672D-202C-40FE-8EDC-B5BB3F59A7B1}"/>
              </a:ext>
            </a:extLst>
          </p:cNvPr>
          <p:cNvSpPr/>
          <p:nvPr/>
        </p:nvSpPr>
        <p:spPr>
          <a:xfrm>
            <a:off x="3068537" y="8462416"/>
            <a:ext cx="3156633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Gent Panno Text" panose="02000506040000040003" pitchFamily="50" charset="0"/>
              </a:rPr>
              <a:t>More info in next sessions!</a:t>
            </a:r>
          </a:p>
        </p:txBody>
      </p:sp>
    </p:spTree>
    <p:extLst>
      <p:ext uri="{BB962C8B-B14F-4D97-AF65-F5344CB8AC3E}">
        <p14:creationId xmlns:p14="http://schemas.microsoft.com/office/powerpoint/2010/main" val="850748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A24CA5-6EA0-4BA7-A6A6-29B5658B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5E204-077A-44D8-A6C3-D6545D31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pPr/>
              <a:t>47</a:t>
            </a:fld>
            <a:endParaRPr lang="nl-BE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506527-1D24-47D7-841F-CA80D60F8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6" y="1194363"/>
            <a:ext cx="15978974" cy="72153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400" dirty="0"/>
              <a:t>Publishing data can provide personal (career) advantages, and it benefits science and society at large</a:t>
            </a:r>
          </a:p>
          <a:p>
            <a:pPr>
              <a:lnSpc>
                <a:spcPct val="150000"/>
              </a:lnSpc>
            </a:pPr>
            <a:r>
              <a:rPr lang="en-US" sz="3400" dirty="0"/>
              <a:t>Sharing data is a growing requirement from research institutes, funders and journals</a:t>
            </a:r>
          </a:p>
          <a:p>
            <a:pPr>
              <a:lnSpc>
                <a:spcPct val="150000"/>
              </a:lnSpc>
            </a:pPr>
            <a:r>
              <a:rPr lang="en-US" sz="3400" dirty="0"/>
              <a:t>The recommended way to share data is using data repositories</a:t>
            </a:r>
          </a:p>
          <a:p>
            <a:pPr lvl="1">
              <a:lnSpc>
                <a:spcPct val="150000"/>
              </a:lnSpc>
              <a:buFont typeface="UGent Panno Text" panose="02000506040000040003" pitchFamily="2" charset="0"/>
              <a:buChar char="→"/>
            </a:pPr>
            <a:r>
              <a:rPr lang="en-US" sz="3400" dirty="0"/>
              <a:t>Data repositories provide essential functionalities to make your data FAIR</a:t>
            </a:r>
          </a:p>
          <a:p>
            <a:pPr>
              <a:lnSpc>
                <a:spcPct val="150000"/>
              </a:lnSpc>
            </a:pPr>
            <a:r>
              <a:rPr lang="en-US" sz="3400" dirty="0"/>
              <a:t>Check repository requirements to prepare for deposit during research</a:t>
            </a:r>
          </a:p>
          <a:p>
            <a:pPr>
              <a:lnSpc>
                <a:spcPct val="150000"/>
              </a:lnSpc>
            </a:pPr>
            <a:r>
              <a:rPr lang="en-US" sz="3400" dirty="0"/>
              <a:t>Putting your data in a repository </a:t>
            </a:r>
            <a:r>
              <a:rPr lang="en-US" sz="3400" dirty="0">
                <a:sym typeface="Symbol" panose="05050102010706020507" pitchFamily="18" charset="2"/>
              </a:rPr>
              <a:t> making data open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252977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500" dirty="0">
                <a:latin typeface="UGent Panno Text" panose="02000506040000040003" pitchFamily="2" charset="0"/>
              </a:rPr>
              <a:t>Ghent University Data Stewards </a:t>
            </a:r>
            <a:br>
              <a:rPr lang="en-GB" dirty="0">
                <a:latin typeface="UGent Panno Text" panose="02000506040000040003" pitchFamily="2" charset="0"/>
              </a:rPr>
            </a:br>
            <a:br>
              <a:rPr lang="en-GB" dirty="0">
                <a:latin typeface="UGent Panno Text" panose="02000506040000040003" pitchFamily="2" charset="0"/>
              </a:rPr>
            </a:br>
            <a:br>
              <a:rPr lang="en-GB" dirty="0">
                <a:latin typeface="UGent Panno Text" panose="02000506040000040003" pitchFamily="2" charset="0"/>
              </a:rPr>
            </a:br>
            <a:r>
              <a:rPr lang="en-GB" cap="all" dirty="0">
                <a:latin typeface="UGent Panno Text" panose="02000506040000040003" pitchFamily="2" charset="0"/>
              </a:rPr>
              <a:t>research Department - University Library  </a:t>
            </a:r>
            <a:br>
              <a:rPr lang="en-GB" cap="all" dirty="0">
                <a:latin typeface="UGent Panno Text" panose="02000506040000040003" pitchFamily="2" charset="0"/>
              </a:rPr>
            </a:br>
            <a:br>
              <a:rPr lang="en-GB" cap="all" dirty="0">
                <a:latin typeface="UGent Panno Text" panose="02000506040000040003" pitchFamily="2" charset="0"/>
              </a:rPr>
            </a:br>
            <a:r>
              <a:rPr lang="en-GB" dirty="0">
                <a:latin typeface="UGent Panno Text" panose="02000506040000040003" pitchFamily="2" charset="0"/>
              </a:rPr>
              <a:t>	rdm.support@ugent.be</a:t>
            </a:r>
            <a:br>
              <a:rPr lang="en-GB" dirty="0">
                <a:latin typeface="UGent Panno Text" panose="02000506040000040003" pitchFamily="2" charset="0"/>
              </a:rPr>
            </a:br>
            <a:r>
              <a:rPr lang="en-GB" dirty="0">
                <a:latin typeface="UGent Panno Text" panose="02000506040000040003" pitchFamily="2" charset="0"/>
              </a:rPr>
              <a:t>	</a:t>
            </a:r>
            <a:r>
              <a:rPr lang="nl-NL" dirty="0">
                <a:latin typeface="UGent Panno Text" panose="02000506040000040003" pitchFamily="2" charset="0"/>
              </a:rPr>
              <a:t>@</a:t>
            </a:r>
            <a:r>
              <a:rPr lang="nl-NL" dirty="0" err="1">
                <a:latin typeface="UGent Panno Text" panose="02000506040000040003" pitchFamily="2" charset="0"/>
              </a:rPr>
              <a:t>UGentRDM</a:t>
            </a:r>
            <a:br>
              <a:rPr lang="en-GB" dirty="0">
                <a:latin typeface="UGent Panno Text" panose="02000506040000040003" pitchFamily="2" charset="0"/>
              </a:rPr>
            </a:br>
            <a:r>
              <a:rPr lang="en-GB" dirty="0">
                <a:latin typeface="UGent Panno Text" panose="02000506040000040003" pitchFamily="2" charset="0"/>
              </a:rPr>
              <a:t>	</a:t>
            </a:r>
            <a:r>
              <a:rPr lang="en-GB" dirty="0" err="1">
                <a:latin typeface="UGent Panno Text" panose="02000506040000040003" pitchFamily="2" charset="0"/>
              </a:rPr>
              <a:t>ugent.be</a:t>
            </a:r>
            <a:r>
              <a:rPr lang="en-GB" dirty="0">
                <a:latin typeface="UGent Panno Text" panose="02000506040000040003" pitchFamily="2" charset="0"/>
              </a:rPr>
              <a:t>/</a:t>
            </a:r>
            <a:r>
              <a:rPr lang="en-GB" dirty="0" err="1">
                <a:latin typeface="UGent Panno Text" panose="02000506040000040003" pitchFamily="2" charset="0"/>
              </a:rPr>
              <a:t>en</a:t>
            </a:r>
            <a:r>
              <a:rPr lang="en-GB" dirty="0">
                <a:latin typeface="UGent Panno Text" panose="02000506040000040003" pitchFamily="2" charset="0"/>
              </a:rPr>
              <a:t>/research/</a:t>
            </a:r>
            <a:r>
              <a:rPr lang="en-GB" dirty="0" err="1">
                <a:latin typeface="UGent Panno Text" panose="02000506040000040003" pitchFamily="2" charset="0"/>
              </a:rPr>
              <a:t>datamanagement</a:t>
            </a:r>
            <a:br>
              <a:rPr lang="en-GB" dirty="0">
                <a:latin typeface="UGent Panno Text" panose="02000506040000040003" pitchFamily="2" charset="0"/>
              </a:rPr>
            </a:br>
            <a:endParaRPr lang="en-GB" dirty="0">
              <a:latin typeface="UGent Panno Text" panose="02000506040000040003" pitchFamily="2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6" y="4509970"/>
            <a:ext cx="289543" cy="368222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888B3B85-F4D8-4B4B-B3AF-FF4B3A16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1801" y="4021177"/>
            <a:ext cx="457172" cy="457172"/>
          </a:xfrm>
          <a:prstGeom prst="rect">
            <a:avLst/>
          </a:prstGeom>
        </p:spPr>
      </p:pic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7EA5B0F2-5CE5-1440-8F8F-316B3EB96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997" y="4941344"/>
            <a:ext cx="482620" cy="482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CFEE9-B54C-40ED-B48D-62A343019B40}"/>
              </a:ext>
            </a:extLst>
          </p:cNvPr>
          <p:cNvSpPr txBox="1"/>
          <p:nvPr/>
        </p:nvSpPr>
        <p:spPr>
          <a:xfrm>
            <a:off x="2790265" y="8159350"/>
            <a:ext cx="10015667" cy="13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3555" dirty="0" err="1">
                <a:latin typeface="UGent Panno Text" panose="02000506040000040003" pitchFamily="2" charset="0"/>
              </a:rPr>
              <a:t>Please</a:t>
            </a:r>
            <a:r>
              <a:rPr lang="nl-BE" sz="3555" dirty="0">
                <a:latin typeface="UGent Panno Text" panose="02000506040000040003" pitchFamily="2" charset="0"/>
              </a:rPr>
              <a:t> </a:t>
            </a:r>
            <a:r>
              <a:rPr lang="nl-BE" sz="3555" dirty="0" err="1">
                <a:latin typeface="UGent Panno Text" panose="02000506040000040003" pitchFamily="2" charset="0"/>
              </a:rPr>
              <a:t>reuse</a:t>
            </a:r>
            <a:r>
              <a:rPr lang="nl-BE" sz="3555" dirty="0">
                <a:latin typeface="UGent Panno Text" panose="02000506040000040003" pitchFamily="2" charset="0"/>
              </a:rPr>
              <a:t> content of </a:t>
            </a:r>
            <a:r>
              <a:rPr lang="nl-BE" sz="3555" dirty="0" err="1">
                <a:latin typeface="UGent Panno Text" panose="02000506040000040003" pitchFamily="2" charset="0"/>
              </a:rPr>
              <a:t>this</a:t>
            </a:r>
            <a:r>
              <a:rPr lang="nl-BE" sz="3555" dirty="0">
                <a:latin typeface="UGent Panno Text" panose="02000506040000040003" pitchFamily="2" charset="0"/>
              </a:rPr>
              <a:t> </a:t>
            </a:r>
            <a:r>
              <a:rPr lang="nl-BE" sz="3555" dirty="0" err="1">
                <a:latin typeface="UGent Panno Text" panose="02000506040000040003" pitchFamily="2" charset="0"/>
              </a:rPr>
              <a:t>presentation</a:t>
            </a:r>
            <a:r>
              <a:rPr lang="nl-BE" sz="3555" dirty="0">
                <a:latin typeface="UGent Panno Text" panose="02000506040000040003" pitchFamily="2" charset="0"/>
              </a:rPr>
              <a:t>, </a:t>
            </a:r>
            <a:r>
              <a:rPr lang="nl-BE" sz="3555" dirty="0" err="1">
                <a:latin typeface="UGent Panno Text" panose="02000506040000040003" pitchFamily="2" charset="0"/>
              </a:rPr>
              <a:t>and</a:t>
            </a:r>
            <a:r>
              <a:rPr lang="nl-BE" sz="3555">
                <a:latin typeface="UGent Panno Text" panose="02000506040000040003" pitchFamily="2" charset="0"/>
              </a:rPr>
              <a:t> attribute</a:t>
            </a:r>
            <a:r>
              <a:rPr lang="nl-BE" sz="3555" dirty="0">
                <a:latin typeface="UGent Panno Text" panose="02000506040000040003" pitchFamily="2" charset="0"/>
              </a:rPr>
              <a:t> </a:t>
            </a:r>
            <a:r>
              <a:rPr lang="nl-BE" sz="3555" dirty="0" err="1">
                <a:latin typeface="UGent Panno Text" panose="02000506040000040003" pitchFamily="2" charset="0"/>
              </a:rPr>
              <a:t>to</a:t>
            </a:r>
            <a:r>
              <a:rPr lang="nl-BE" sz="3555" dirty="0">
                <a:latin typeface="UGent Panno Text" panose="02000506040000040003" pitchFamily="2" charset="0"/>
              </a:rPr>
              <a:t>: </a:t>
            </a:r>
            <a:r>
              <a:rPr lang="nl-BE" sz="3555" dirty="0" err="1">
                <a:latin typeface="UGent Panno Text" panose="02000506040000040003" pitchFamily="2" charset="0"/>
              </a:rPr>
              <a:t>Ghent</a:t>
            </a:r>
            <a:r>
              <a:rPr lang="nl-BE" sz="3555" dirty="0">
                <a:latin typeface="UGent Panno Text" panose="02000506040000040003" pitchFamily="2" charset="0"/>
              </a:rPr>
              <a:t> University Data Stewards, CC BY 4.0</a:t>
            </a:r>
            <a:endParaRPr lang="en-GB" sz="3555" dirty="0">
              <a:latin typeface="UGent Panno Text" panose="0200050604000004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6B3BA-BF45-4BFD-A530-ACB39D426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535" y="8430309"/>
            <a:ext cx="2412040" cy="8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4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4C12-08A4-4B49-BA32-28F71370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Rationale for developing fair principles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45F6-D921-45AF-BE33-ED6BCC454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03" y="1194589"/>
            <a:ext cx="14930132" cy="669559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UGent Panno Text" panose="02000506040000040003" pitchFamily="2" charset="0"/>
              </a:rPr>
              <a:t>Urgent need to improve the infrastructure supporting the reuse of research data</a:t>
            </a:r>
          </a:p>
          <a:p>
            <a:r>
              <a:rPr lang="en-US" sz="4400" dirty="0">
                <a:latin typeface="UGent Panno Text" panose="02000506040000040003" pitchFamily="2" charset="0"/>
              </a:rPr>
              <a:t>Specific emphasis on enhancing the ability of machines to automatically find and use the data, in addition to supporting its reuse by individuals</a:t>
            </a:r>
          </a:p>
          <a:p>
            <a:r>
              <a:rPr lang="en-US" sz="4400" dirty="0">
                <a:latin typeface="UGent Panno Text" panose="02000506040000040003" pitchFamily="2" charset="0"/>
              </a:rPr>
              <a:t>The FAIR principles are a guideline to enhance the data reusability</a:t>
            </a:r>
            <a:endParaRPr lang="nl-BE" sz="4400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20272-EBC1-43B2-85AE-58B30558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82710E-2490-486B-9D8A-68E29C297931}"/>
              </a:ext>
            </a:extLst>
          </p:cNvPr>
          <p:cNvSpPr/>
          <p:nvPr/>
        </p:nvSpPr>
        <p:spPr>
          <a:xfrm>
            <a:off x="2430072" y="8880565"/>
            <a:ext cx="13336364" cy="70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Wilkinson, M., </a:t>
            </a:r>
            <a:r>
              <a:rPr lang="en-US" sz="1999" dirty="0" err="1">
                <a:solidFill>
                  <a:srgbClr val="222222"/>
                </a:solidFill>
                <a:latin typeface="UGent Panno Text" panose="02000506040000040003" pitchFamily="2" charset="0"/>
              </a:rPr>
              <a:t>Dumontier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, M., </a:t>
            </a:r>
            <a:r>
              <a:rPr lang="en-US" sz="1999" dirty="0" err="1">
                <a:solidFill>
                  <a:srgbClr val="222222"/>
                </a:solidFill>
                <a:latin typeface="UGent Panno Text" panose="02000506040000040003" pitchFamily="2" charset="0"/>
              </a:rPr>
              <a:t>Aalbersberg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, I. </a:t>
            </a:r>
            <a:r>
              <a:rPr lang="en-US" sz="1999" i="1" dirty="0">
                <a:solidFill>
                  <a:srgbClr val="222222"/>
                </a:solidFill>
                <a:latin typeface="UGent Panno Text" panose="02000506040000040003" pitchFamily="2" charset="0"/>
              </a:rPr>
              <a:t>et al.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 The FAIR Guiding Principles for scientific data management and stewardship. </a:t>
            </a:r>
            <a:r>
              <a:rPr lang="en-US" sz="1999" i="1" dirty="0">
                <a:solidFill>
                  <a:srgbClr val="222222"/>
                </a:solidFill>
                <a:latin typeface="UGent Panno Text" panose="02000506040000040003" pitchFamily="2" charset="0"/>
              </a:rPr>
              <a:t>Sci Data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 </a:t>
            </a:r>
            <a:r>
              <a:rPr lang="en-US" sz="1999" b="1" dirty="0">
                <a:solidFill>
                  <a:srgbClr val="222222"/>
                </a:solidFill>
                <a:latin typeface="UGent Panno Text" panose="02000506040000040003" pitchFamily="2" charset="0"/>
              </a:rPr>
              <a:t>3, 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160018 (2016). https://doi.org/10.1038/sdata.2016.18</a:t>
            </a:r>
            <a:endParaRPr lang="nl-BE" sz="1999" dirty="0">
              <a:latin typeface="UGent Panno Text" panose="02000506040000040003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5EB73D-617B-4578-A3F2-39E52A2EBF86}"/>
              </a:ext>
            </a:extLst>
          </p:cNvPr>
          <p:cNvGrpSpPr/>
          <p:nvPr/>
        </p:nvGrpSpPr>
        <p:grpSpPr>
          <a:xfrm>
            <a:off x="3975394" y="5359360"/>
            <a:ext cx="8130129" cy="3321532"/>
            <a:chOff x="3332398" y="3768321"/>
            <a:chExt cx="5716846" cy="2335595"/>
          </a:xfrm>
        </p:grpSpPr>
        <p:pic>
          <p:nvPicPr>
            <p:cNvPr id="7" name="Picture 4" descr="https://www.ugent.be/img/doza/beleid/fair-data.png">
              <a:extLst>
                <a:ext uri="{FF2B5EF4-FFF2-40B4-BE49-F238E27FC236}">
                  <a16:creationId xmlns:a16="http://schemas.microsoft.com/office/drawing/2014/main" id="{6A9E39B1-B971-4803-A452-2FC2B8E8A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398" y="3768321"/>
              <a:ext cx="5716846" cy="2249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115BCC-0AB0-4EE0-8987-471EA4933EE4}"/>
                </a:ext>
              </a:extLst>
            </p:cNvPr>
            <p:cNvSpPr/>
            <p:nvPr/>
          </p:nvSpPr>
          <p:spPr>
            <a:xfrm>
              <a:off x="3585068" y="5854267"/>
              <a:ext cx="1915305" cy="2496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sz="1707" i="1" dirty="0">
                  <a:solidFill>
                    <a:schemeClr val="bg1">
                      <a:lumMod val="75000"/>
                    </a:schemeClr>
                  </a:solidFill>
                  <a:latin typeface="UGent Panno Text" panose="02000506040000040003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https://book.fosteropenscience.eu/</a:t>
              </a:r>
              <a:endParaRPr lang="nl-BE" sz="1707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35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2BF977-92FB-4AEE-A5C7-45D6DCF5B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share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09A1-9C6A-42FC-9654-E3319D66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094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18D71-5AE4-4B90-9173-D21EF5CB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7A632-5DC3-4270-8BFA-DFB5979FA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/>
        </p:blipFill>
        <p:spPr>
          <a:xfrm>
            <a:off x="417098" y="1967200"/>
            <a:ext cx="16531321" cy="5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5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05F3FC-C3C0-493D-BD11-EFD1B76D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and requirements on data sharing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18D71-5AE4-4B90-9173-D21EF5CBA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9C18F2-DEC2-4CB6-8F05-77AC65D24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06" y="6601615"/>
            <a:ext cx="4567025" cy="863693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400" dirty="0"/>
              <a:t>Journals &amp; publishers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0D85C-5F25-416F-803D-CF367FA518D2}"/>
              </a:ext>
            </a:extLst>
          </p:cNvPr>
          <p:cNvSpPr/>
          <p:nvPr/>
        </p:nvSpPr>
        <p:spPr>
          <a:xfrm>
            <a:off x="385726" y="7404828"/>
            <a:ext cx="8366440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020"/>
                </a:solidFill>
                <a:latin typeface="UGent Panno Text" panose="02000506040000040003" pitchFamily="50" charset="0"/>
              </a:rPr>
              <a:t>“</a:t>
            </a:r>
            <a:r>
              <a:rPr lang="en-US" i="1" dirty="0">
                <a:solidFill>
                  <a:srgbClr val="202020"/>
                </a:solidFill>
                <a:latin typeface="UGent Panno Text" panose="02000506040000040003" pitchFamily="50" charset="0"/>
              </a:rPr>
              <a:t>PLOS journals </a:t>
            </a:r>
            <a:r>
              <a:rPr lang="en-US" b="1" i="1" u="sng" dirty="0">
                <a:solidFill>
                  <a:srgbClr val="202020"/>
                </a:solidFill>
                <a:latin typeface="UGent Panno Text" panose="02000506040000040003" pitchFamily="50" charset="0"/>
              </a:rPr>
              <a:t>require authors to make all data necessary to replicate their study’s findings publicly available without restriction at the time of publication</a:t>
            </a:r>
            <a:r>
              <a:rPr lang="en-US" i="1" dirty="0">
                <a:solidFill>
                  <a:srgbClr val="202020"/>
                </a:solidFill>
                <a:latin typeface="UGent Panno Text" panose="02000506040000040003" pitchFamily="50" charset="0"/>
              </a:rPr>
              <a:t>. When specific legal or ethical restrictions prohibit public sharing of a data set, authors must indicate how others may obtain access to the data</a:t>
            </a:r>
            <a:r>
              <a:rPr lang="en-US" dirty="0">
                <a:solidFill>
                  <a:srgbClr val="202020"/>
                </a:solidFill>
                <a:latin typeface="UGent Panno Text" panose="02000506040000040003" pitchFamily="50" charset="0"/>
              </a:rPr>
              <a:t>.” </a:t>
            </a:r>
            <a:r>
              <a:rPr lang="en-US" dirty="0">
                <a:solidFill>
                  <a:srgbClr val="202020"/>
                </a:solidFill>
                <a:latin typeface="UGent Panno Text" panose="02000506040000040003" pitchFamily="50" charset="0"/>
                <a:hlinkClick r:id="rId2"/>
              </a:rPr>
              <a:t>PLOS ONE Data availability</a:t>
            </a:r>
            <a:endParaRPr lang="en-US" dirty="0">
              <a:solidFill>
                <a:srgbClr val="202020"/>
              </a:solidFill>
              <a:latin typeface="UGent Panno Text" panose="02000506040000040003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424F0-B744-46A3-AD5A-B8044E03451D}"/>
              </a:ext>
            </a:extLst>
          </p:cNvPr>
          <p:cNvGrpSpPr/>
          <p:nvPr/>
        </p:nvGrpSpPr>
        <p:grpSpPr>
          <a:xfrm>
            <a:off x="9150984" y="1164136"/>
            <a:ext cx="7038612" cy="5046662"/>
            <a:chOff x="9150984" y="1164136"/>
            <a:chExt cx="7038612" cy="50466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BA6213-9183-4734-973C-A5B4AB34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0984" y="2077239"/>
              <a:ext cx="7038612" cy="41335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11682C-02BE-42D1-B656-446713CE0531}"/>
                </a:ext>
              </a:extLst>
            </p:cNvPr>
            <p:cNvSpPr txBox="1"/>
            <p:nvPr/>
          </p:nvSpPr>
          <p:spPr>
            <a:xfrm>
              <a:off x="10183878" y="1164136"/>
              <a:ext cx="4903907" cy="669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400" dirty="0">
                  <a:latin typeface="UGent Panno Text" panose="02000506040000040003" pitchFamily="2" charset="0"/>
                </a:rPr>
                <a:t>HEU Open Science requirements</a:t>
              </a:r>
            </a:p>
          </p:txBody>
        </p:sp>
        <p:pic>
          <p:nvPicPr>
            <p:cNvPr id="12" name="Graphic 11" descr="Coins">
              <a:extLst>
                <a:ext uri="{FF2B5EF4-FFF2-40B4-BE49-F238E27FC236}">
                  <a16:creationId xmlns:a16="http://schemas.microsoft.com/office/drawing/2014/main" id="{387CD600-7B40-4E12-8379-F388910D7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8085" y="1217791"/>
              <a:ext cx="805793" cy="805793"/>
            </a:xfrm>
            <a:prstGeom prst="rect">
              <a:avLst/>
            </a:prstGeom>
          </p:spPr>
        </p:pic>
      </p:grpSp>
      <p:pic>
        <p:nvPicPr>
          <p:cNvPr id="1026" name="Picture 2" descr="UGent_policy">
            <a:extLst>
              <a:ext uri="{FF2B5EF4-FFF2-40B4-BE49-F238E27FC236}">
                <a16:creationId xmlns:a16="http://schemas.microsoft.com/office/drawing/2014/main" id="{A390A80D-B27D-497C-A68B-4B8A3BF6C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9" y="2091092"/>
            <a:ext cx="7343823" cy="411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95747-7704-46B2-8178-CD68803D6506}"/>
              </a:ext>
            </a:extLst>
          </p:cNvPr>
          <p:cNvSpPr txBox="1"/>
          <p:nvPr/>
        </p:nvSpPr>
        <p:spPr>
          <a:xfrm>
            <a:off x="2177106" y="1317720"/>
            <a:ext cx="32239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latin typeface="UGent Panno Text" panose="02000506040000040003" pitchFamily="2" charset="0"/>
              </a:rPr>
              <a:t>Institutional policies</a:t>
            </a:r>
          </a:p>
        </p:txBody>
      </p:sp>
      <p:pic>
        <p:nvPicPr>
          <p:cNvPr id="15" name="Graphic 14" descr="Court">
            <a:extLst>
              <a:ext uri="{FF2B5EF4-FFF2-40B4-BE49-F238E27FC236}">
                <a16:creationId xmlns:a16="http://schemas.microsoft.com/office/drawing/2014/main" id="{139A8BED-9AB6-44C1-A2A5-BD99D5816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0706" y="1194364"/>
            <a:ext cx="806400" cy="806400"/>
          </a:xfrm>
          <a:prstGeom prst="rect">
            <a:avLst/>
          </a:prstGeom>
        </p:spPr>
      </p:pic>
      <p:pic>
        <p:nvPicPr>
          <p:cNvPr id="18" name="Graphic 17" descr="Open book">
            <a:extLst>
              <a:ext uri="{FF2B5EF4-FFF2-40B4-BE49-F238E27FC236}">
                <a16:creationId xmlns:a16="http://schemas.microsoft.com/office/drawing/2014/main" id="{D3CC8326-D57C-4A64-9F33-72D2957B2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0706" y="6601615"/>
            <a:ext cx="806400" cy="806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5E268D-D58A-4733-9B13-85B8D8BE37D3}"/>
              </a:ext>
            </a:extLst>
          </p:cNvPr>
          <p:cNvGrpSpPr/>
          <p:nvPr/>
        </p:nvGrpSpPr>
        <p:grpSpPr>
          <a:xfrm>
            <a:off x="9209769" y="6406617"/>
            <a:ext cx="7246527" cy="3546146"/>
            <a:chOff x="9209769" y="6406617"/>
            <a:chExt cx="7246527" cy="3546146"/>
          </a:xfrm>
        </p:grpSpPr>
        <p:pic>
          <p:nvPicPr>
            <p:cNvPr id="21" name="Graphic 20" descr="Social network">
              <a:extLst>
                <a:ext uri="{FF2B5EF4-FFF2-40B4-BE49-F238E27FC236}">
                  <a16:creationId xmlns:a16="http://schemas.microsoft.com/office/drawing/2014/main" id="{68D775E3-35ED-4A50-8C45-1B2E3E4F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09769" y="6658908"/>
              <a:ext cx="806400" cy="806400"/>
            </a:xfrm>
            <a:prstGeom prst="rect">
              <a:avLst/>
            </a:prstGeom>
          </p:spPr>
        </p:pic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55D210D4-0105-4049-95EA-BE2317F46ACF}"/>
                </a:ext>
              </a:extLst>
            </p:cNvPr>
            <p:cNvSpPr txBox="1">
              <a:spLocks/>
            </p:cNvSpPr>
            <p:nvPr/>
          </p:nvSpPr>
          <p:spPr>
            <a:xfrm>
              <a:off x="10016169" y="6406617"/>
              <a:ext cx="6440127" cy="8636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36575" indent="-45085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̶"/>
                <a:defRPr sz="4800" kern="1200">
                  <a:solidFill>
                    <a:schemeClr val="tx1"/>
                  </a:solidFill>
                  <a:latin typeface="UGent Panno Text" panose="02000506040000040003" pitchFamily="50" charset="0"/>
                  <a:ea typeface="+mn-ea"/>
                  <a:cs typeface="+mn-cs"/>
                </a:defRPr>
              </a:lvl1pPr>
              <a:lvl2pPr marL="1169988" indent="-45085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̶"/>
                <a:tabLst/>
                <a:defRPr sz="4800" kern="1200">
                  <a:solidFill>
                    <a:schemeClr val="tx1"/>
                  </a:solidFill>
                  <a:latin typeface="UGent Panno Text" panose="02000506040000040003" pitchFamily="50" charset="0"/>
                  <a:ea typeface="+mn-ea"/>
                  <a:cs typeface="+mn-cs"/>
                </a:defRPr>
              </a:lvl2pPr>
              <a:lvl3pPr marL="1755775" indent="-45000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‒"/>
                <a:defRPr sz="4800" kern="1200">
                  <a:solidFill>
                    <a:schemeClr val="tx1"/>
                  </a:solidFill>
                  <a:latin typeface="UGent Panno Text" panose="02000506040000040003" pitchFamily="50" charset="0"/>
                  <a:ea typeface="+mn-ea"/>
                  <a:cs typeface="+mn-cs"/>
                </a:defRPr>
              </a:lvl3pPr>
              <a:lvl4pPr marL="1441450" indent="-550863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325" indent="-1158875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76013" indent="-325092" algn="l" defTabSz="1300368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197" indent="-325092" algn="l" defTabSz="1300368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381" indent="-325092" algn="l" defTabSz="1300368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565" indent="-325092" algn="l" defTabSz="1300368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 indent="0">
                <a:buFont typeface="Arial" panose="020B0604020202020204" pitchFamily="34" charset="0"/>
                <a:buNone/>
              </a:pPr>
              <a:r>
                <a:rPr lang="en-US" sz="3400" dirty="0"/>
                <a:t>ALLEA European Code of Conduct for Research Integrity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44A284-2AAF-4BD3-8758-EE1E59222407}"/>
                </a:ext>
              </a:extLst>
            </p:cNvPr>
            <p:cNvSpPr txBox="1"/>
            <p:nvPr/>
          </p:nvSpPr>
          <p:spPr>
            <a:xfrm>
              <a:off x="11375506" y="7717599"/>
              <a:ext cx="4814090" cy="2235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UGent Panno Text" panose="02000506040000040003" pitchFamily="2" charset="0"/>
                </a:rPr>
                <a:t>Access as open as possible, as closed as necessary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UGent Panno Text" panose="02000506040000040003" pitchFamily="2" charset="0"/>
                </a:rPr>
                <a:t>Data as legitimate and citable products of research</a:t>
              </a:r>
            </a:p>
            <a:p>
              <a:pPr marL="342900" indent="-342900" algn="l">
                <a:lnSpc>
                  <a:spcPct val="120000"/>
                </a:lnSpc>
                <a:buFont typeface="Arial" panose="020B0604020202020204" pitchFamily="34" charset="0"/>
                <a:buChar char="–"/>
              </a:pPr>
              <a:endParaRPr lang="nl-BE" sz="25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35179C0-E0B3-4BEF-9CC2-5ADCE745C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8085" y="7792543"/>
              <a:ext cx="1996386" cy="1674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28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9625-F19E-4866-A8DE-23209B81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JOURNALS: Data availability statements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4BF07-86D2-43D4-B4DA-730F9B8D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A37DB-69DF-4180-8C62-9FE6F57B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98" y="1409700"/>
            <a:ext cx="11364078" cy="652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466CC2-5FF5-4F3A-9841-7B8B2AA29C3A}"/>
              </a:ext>
            </a:extLst>
          </p:cNvPr>
          <p:cNvSpPr txBox="1"/>
          <p:nvPr/>
        </p:nvSpPr>
        <p:spPr>
          <a:xfrm>
            <a:off x="2725974" y="8193722"/>
            <a:ext cx="13644834" cy="73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latin typeface="UGent Panno Text SemiLight" panose="02000406040000040003" pitchFamily="50" charset="0"/>
              </a:rPr>
              <a:t>Colavizza</a:t>
            </a:r>
            <a:r>
              <a:rPr lang="en-US" sz="1800" dirty="0">
                <a:latin typeface="UGent Panno Text SemiLight" panose="02000406040000040003" pitchFamily="50" charset="0"/>
              </a:rPr>
              <a:t>, Giovanni &amp; </a:t>
            </a:r>
            <a:r>
              <a:rPr lang="en-US" sz="1800" dirty="0" err="1">
                <a:latin typeface="UGent Panno Text SemiLight" panose="02000406040000040003" pitchFamily="50" charset="0"/>
              </a:rPr>
              <a:t>Hrynaszkiewicz</a:t>
            </a:r>
            <a:r>
              <a:rPr lang="en-US" sz="1800" dirty="0">
                <a:latin typeface="UGent Panno Text SemiLight" panose="02000406040000040003" pitchFamily="50" charset="0"/>
              </a:rPr>
              <a:t>, Iain &amp; </a:t>
            </a:r>
            <a:r>
              <a:rPr lang="en-US" sz="1800" dirty="0" err="1">
                <a:latin typeface="UGent Panno Text SemiLight" panose="02000406040000040003" pitchFamily="50" charset="0"/>
              </a:rPr>
              <a:t>Staden</a:t>
            </a:r>
            <a:r>
              <a:rPr lang="en-US" sz="1800" dirty="0">
                <a:latin typeface="UGent Panno Text SemiLight" panose="02000406040000040003" pitchFamily="50" charset="0"/>
              </a:rPr>
              <a:t>, Isla &amp; Whitaker, Kirstie &amp; </a:t>
            </a:r>
            <a:r>
              <a:rPr lang="en-US" sz="1800" dirty="0" err="1">
                <a:latin typeface="UGent Panno Text SemiLight" panose="02000406040000040003" pitchFamily="50" charset="0"/>
              </a:rPr>
              <a:t>Mcgillivray</a:t>
            </a:r>
            <a:r>
              <a:rPr lang="en-US" sz="1800" dirty="0">
                <a:latin typeface="UGent Panno Text SemiLight" panose="02000406040000040003" pitchFamily="50" charset="0"/>
              </a:rPr>
              <a:t>, Barbara. (2019). </a:t>
            </a:r>
            <a:r>
              <a:rPr lang="en-US" sz="1800" dirty="0">
                <a:latin typeface="UGent Panno Text SemiLight" panose="02000406040000040003" pitchFamily="50" charset="0"/>
                <a:hlinkClick r:id="rId3"/>
              </a:rPr>
              <a:t>The citation advantage of linking publications to research data</a:t>
            </a:r>
            <a:r>
              <a:rPr lang="en-US" sz="1800" dirty="0">
                <a:latin typeface="UGent Panno Text SemiLight" panose="02000406040000040003" pitchFamily="50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Subset of Fig 2. Data availability statements over time. A = all BMC articles. The vertical solid line shows the date that the publisher introduced a mandated DAS policy.</a:t>
            </a:r>
          </a:p>
        </p:txBody>
      </p:sp>
    </p:spTree>
    <p:extLst>
      <p:ext uri="{BB962C8B-B14F-4D97-AF65-F5344CB8AC3E}">
        <p14:creationId xmlns:p14="http://schemas.microsoft.com/office/powerpoint/2010/main" val="4040512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Gent Corporate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1E64C8"/>
      </a:accent1>
      <a:accent2>
        <a:srgbClr val="FFD200"/>
      </a:accent2>
      <a:accent3>
        <a:srgbClr val="3574CE"/>
      </a:accent3>
      <a:accent4>
        <a:srgbClr val="4B83D3"/>
      </a:accent4>
      <a:accent5>
        <a:srgbClr val="6293D9"/>
      </a:accent5>
      <a:accent6>
        <a:srgbClr val="78A2DE"/>
      </a:accent6>
      <a:hlink>
        <a:srgbClr val="1E64C8"/>
      </a:hlink>
      <a:folHlink>
        <a:srgbClr val="3574CE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–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UGent_NL.potx" id="{CB7437A3-AF41-4FB5-A0AD-03A95F42239C}" vid="{CFCB6CCD-58ED-4028-89EA-51F8B0C9C3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8D042C8B98F4EAC07EAED7929CC0B" ma:contentTypeVersion="25" ma:contentTypeDescription="Een nieuw document maken." ma:contentTypeScope="" ma:versionID="38121184bee06cf3309bbe40eabba88c">
  <xsd:schema xmlns:xsd="http://www.w3.org/2001/XMLSchema" xmlns:xs="http://www.w3.org/2001/XMLSchema" xmlns:p="http://schemas.microsoft.com/office/2006/metadata/properties" xmlns:ns2="d7671653-5777-4515-be6d-22c95294c830" xmlns:ns3="ed73d88f-2738-4c68-a2de-96dc89f05060" targetNamespace="http://schemas.microsoft.com/office/2006/metadata/properties" ma:root="true" ma:fieldsID="446fc49f98f3a46551bcbf37d8364705" ns2:_="" ns3:_="">
    <xsd:import namespace="d7671653-5777-4515-be6d-22c95294c830"/>
    <xsd:import namespace="ed73d88f-2738-4c68-a2de-96dc89f050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Descrip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ShortName" minOccurs="0"/>
                <xsd:element ref="ns2:MediaServiceDateTaken" minOccurs="0"/>
                <xsd:element ref="ns2:Domain" minOccurs="0"/>
                <xsd:element ref="ns2:Valuablesection" minOccurs="0"/>
                <xsd:element ref="ns2:DMPversion" minOccurs="0"/>
                <xsd:element ref="ns2:Shareable" minOccurs="0"/>
                <xsd:element ref="ns2:MediaLengthInSeconds" minOccurs="0"/>
                <xsd:element ref="ns2:WorkPackag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71653-5777-4515-be6d-22c95294c8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description="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Description" ma:index="12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ShortName" ma:index="19" nillable="true" ma:displayName="Short Name" ma:format="Dropdown" ma:internalName="ShortName">
      <xsd:simpleType>
        <xsd:restriction base="dms:Choice">
          <xsd:enumeration value="FWO"/>
          <xsd:enumeration value="H2020"/>
          <xsd:enumeration value="BELSPO"/>
          <xsd:enumeration value="UGent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Domain" ma:index="21" nillable="true" ma:displayName="Domain" ma:format="Dropdown" ma:internalName="Domai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ocial and Behavioral Scences"/>
                    <xsd:enumeration value="Life Sciences"/>
                    <xsd:enumeration value="(Bio)Engineering"/>
                    <xsd:enumeration value="Natural Sciences"/>
                    <xsd:enumeration value="Law, Art and Humanities"/>
                  </xsd:restriction>
                </xsd:simpleType>
              </xsd:element>
            </xsd:sequence>
          </xsd:extension>
        </xsd:complexContent>
      </xsd:complexType>
    </xsd:element>
    <xsd:element name="Valuablesection" ma:index="22" nillable="true" ma:displayName="Valuable section" ma:format="Dropdown" ma:internalName="Valuablesectio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Data description"/>
                    <xsd:enumeration value="Metadata and documentation"/>
                    <xsd:enumeration value="Data storage and security"/>
                    <xsd:enumeration value="Preservation"/>
                    <xsd:enumeration value="Data sharing"/>
                    <xsd:enumeration value="Ethical and legal issues"/>
                    <xsd:enumeration value="Costs and resources"/>
                    <xsd:enumeration value="Responsibilities"/>
                  </xsd:restriction>
                </xsd:simpleType>
              </xsd:element>
            </xsd:sequence>
          </xsd:extension>
        </xsd:complexContent>
      </xsd:complexType>
    </xsd:element>
    <xsd:element name="DMPversion" ma:index="23" nillable="true" ma:displayName="DMP version" ma:format="Dropdown" ma:internalName="DMPversion">
      <xsd:simpleType>
        <xsd:restriction base="dms:Choice">
          <xsd:enumeration value="Proposal"/>
          <xsd:enumeration value="V1 (6M)"/>
          <xsd:enumeration value="Other"/>
          <xsd:enumeration value="Final"/>
        </xsd:restriction>
      </xsd:simpleType>
    </xsd:element>
    <xsd:element name="Shareable" ma:index="24" nillable="true" ma:displayName="Shareable" ma:description="Specify whether there is permission by the author(s) to share the DMP" ma:format="Dropdown" ma:internalName="Shareable">
      <xsd:simpleType>
        <xsd:restriction base="dms:Choice">
          <xsd:enumeration value="Not shareable"/>
          <xsd:enumeration value="Internally"/>
          <xsd:enumeration value="Externally"/>
          <xsd:enumeration value="Already public"/>
        </xsd:restriction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WorkPackage" ma:index="27" nillable="true" ma:displayName="Work Package" ma:format="Dropdown" ma:internalName="WorkPackage">
      <xsd:simpleType>
        <xsd:restriction base="dms:Text">
          <xsd:maxLength value="255"/>
        </xsd:restriction>
      </xsd:simpleType>
    </xsd:element>
    <xsd:element name="lcf76f155ced4ddcb4097134ff3c332f" ma:index="29" nillable="true" ma:taxonomy="true" ma:internalName="lcf76f155ced4ddcb4097134ff3c332f" ma:taxonomyFieldName="MediaServiceImageTags" ma:displayName="Afbeeldingtags" ma:readOnly="false" ma:fieldId="{5cf76f15-5ced-4ddc-b409-7134ff3c332f}" ma:taxonomyMulti="true" ma:sspId="3b9bb814-139f-4039-9463-697760f06a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73d88f-2738-4c68-a2de-96dc89f0506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0" nillable="true" ma:displayName="Taxonomy Catch All Column" ma:hidden="true" ma:list="{e944e1ce-d024-48cd-a551-62c6bb5628b5}" ma:internalName="TaxCatchAll" ma:showField="CatchAllData" ma:web="ed73d88f-2738-4c68-a2de-96dc89f050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 ma:index="25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d7671653-5777-4515-be6d-22c95294c830" xsi:nil="true"/>
    <ShortName xmlns="d7671653-5777-4515-be6d-22c95294c830" xsi:nil="true"/>
    <Domain xmlns="d7671653-5777-4515-be6d-22c95294c830" xsi:nil="true"/>
    <Valuablesection xmlns="d7671653-5777-4515-be6d-22c95294c830" xsi:nil="true"/>
    <DMPversion xmlns="d7671653-5777-4515-be6d-22c95294c830" xsi:nil="true"/>
    <Shareable xmlns="d7671653-5777-4515-be6d-22c95294c830" xsi:nil="true"/>
    <WorkPackage xmlns="d7671653-5777-4515-be6d-22c95294c830" xsi:nil="true"/>
    <TaxCatchAll xmlns="ed73d88f-2738-4c68-a2de-96dc89f05060" xsi:nil="true"/>
    <lcf76f155ced4ddcb4097134ff3c332f xmlns="d7671653-5777-4515-be6d-22c95294c83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BD9AC93-B98E-4B05-BF1D-91BF5EB162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74326C-317A-4429-BEE0-1560015199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71653-5777-4515-be6d-22c95294c830"/>
    <ds:schemaRef ds:uri="ed73d88f-2738-4c68-a2de-96dc89f050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724947-ABC3-4966-97E8-E88CB6E98BAB}">
  <ds:schemaRefs>
    <ds:schemaRef ds:uri="d7671653-5777-4515-be6d-22c95294c830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ed73d88f-2738-4c68-a2de-96dc89f05060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PowerPoint_UGent_NL</Template>
  <TotalTime>12979</TotalTime>
  <Words>2700</Words>
  <Application>Microsoft Office PowerPoint</Application>
  <PresentationFormat>Custom</PresentationFormat>
  <Paragraphs>574</Paragraphs>
  <Slides>48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UGent Panno Text Normal</vt:lpstr>
      <vt:lpstr>Open Sans ExtraBold</vt:lpstr>
      <vt:lpstr>UGent Panno Text SemiBold</vt:lpstr>
      <vt:lpstr>UGent Panno Text</vt:lpstr>
      <vt:lpstr>Symbol</vt:lpstr>
      <vt:lpstr>Open Sans</vt:lpstr>
      <vt:lpstr>Yu Gothic UI Semibold</vt:lpstr>
      <vt:lpstr>Arial</vt:lpstr>
      <vt:lpstr>UGent Panno Text SemiLight</vt:lpstr>
      <vt:lpstr>OCR A Extended</vt:lpstr>
      <vt:lpstr>Segoe UI Semibold</vt:lpstr>
      <vt:lpstr>Wingdings</vt:lpstr>
      <vt:lpstr>Calibri</vt:lpstr>
      <vt:lpstr>Office Theme</vt:lpstr>
      <vt:lpstr>Data Publication 101</vt:lpstr>
      <vt:lpstr>outline</vt:lpstr>
      <vt:lpstr>Publishing data</vt:lpstr>
      <vt:lpstr>ways of sharing data</vt:lpstr>
      <vt:lpstr>Rationale for developing fair principles</vt:lpstr>
      <vt:lpstr>Why share data?</vt:lpstr>
      <vt:lpstr>PowerPoint Presentation</vt:lpstr>
      <vt:lpstr>Policies and requirements on data sharing</vt:lpstr>
      <vt:lpstr>JOURNALS: Data availability statements</vt:lpstr>
      <vt:lpstr>Ways of sharing data</vt:lpstr>
      <vt:lpstr>Data upon request</vt:lpstr>
      <vt:lpstr>ways of sharing data</vt:lpstr>
      <vt:lpstr>Data linked to article publication</vt:lpstr>
      <vt:lpstr>FAIR Data in repositories</vt:lpstr>
      <vt:lpstr>What is a data repository?</vt:lpstr>
      <vt:lpstr>WHAT IS A DATA REPOSITORY? </vt:lpstr>
      <vt:lpstr>Data repositories &amp; FAIR DATA</vt:lpstr>
      <vt:lpstr>Data repositories &amp; FAIR DATA</vt:lpstr>
      <vt:lpstr>Persistent identifieRs</vt:lpstr>
      <vt:lpstr>ORcID for identification of researchers</vt:lpstr>
      <vt:lpstr>PID: persistent identifier</vt:lpstr>
      <vt:lpstr>Data repositories &amp; FAIR DATA</vt:lpstr>
      <vt:lpstr>documentation</vt:lpstr>
      <vt:lpstr>Metadata is data…</vt:lpstr>
      <vt:lpstr>Metadata in data repositories</vt:lpstr>
      <vt:lpstr>Data repositories &amp; FAIR DATA</vt:lpstr>
      <vt:lpstr>Vocabularies and standards</vt:lpstr>
      <vt:lpstr>Controlled vocabularies to standardize terminology</vt:lpstr>
      <vt:lpstr>Standard vocabularies &amp; ontologies</vt:lpstr>
      <vt:lpstr>Finding repositories</vt:lpstr>
      <vt:lpstr>Which types of repositories exist?</vt:lpstr>
      <vt:lpstr>How to select a data repository?</vt:lpstr>
      <vt:lpstr>How to select a data repository?</vt:lpstr>
      <vt:lpstr>How to select a data repository?</vt:lpstr>
      <vt:lpstr>Generic vs. domain-specific repositories</vt:lpstr>
      <vt:lpstr>EXAMPLE of a domain-specific repository COVID-19 data Portal</vt:lpstr>
      <vt:lpstr>Generic vs. domain repositories</vt:lpstr>
      <vt:lpstr>Domain specific: life sciences</vt:lpstr>
      <vt:lpstr>PowerPoint Presentation</vt:lpstr>
      <vt:lpstr>Exploring data repositories </vt:lpstr>
      <vt:lpstr>Sharing code and making code citable</vt:lpstr>
      <vt:lpstr>PowerPoint Presentation</vt:lpstr>
      <vt:lpstr>THE JOURNEY TO FAIR DATA</vt:lpstr>
      <vt:lpstr>Preparing data Data deposition checklist (generic)</vt:lpstr>
      <vt:lpstr>What about SHARING OF sensitive or confidential data?</vt:lpstr>
      <vt:lpstr>Restrictions on data sharing</vt:lpstr>
      <vt:lpstr>Take-home messages</vt:lpstr>
      <vt:lpstr>Ghent University Data Stewards    research Department - University Library     rdm.support@ugent.be  @UGentRDM  ugent.be/en/research/datamanagement </vt:lpstr>
    </vt:vector>
  </TitlesOfParts>
  <Manager/>
  <Company>Universiteit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Jan Lammertyn</dc:creator>
  <cp:keywords/>
  <dc:description/>
  <cp:lastModifiedBy>Laura Standaert</cp:lastModifiedBy>
  <cp:revision>40</cp:revision>
  <cp:lastPrinted>2016-10-27T14:59:04Z</cp:lastPrinted>
  <dcterms:created xsi:type="dcterms:W3CDTF">2019-10-04T08:58:30Z</dcterms:created>
  <dcterms:modified xsi:type="dcterms:W3CDTF">2022-12-01T14:34:37Z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  <property fmtid="{D5CDD505-2E9C-101B-9397-08002B2CF9AE}" pid="5" name="Build">
    <vt:lpwstr>20</vt:lpwstr>
  </property>
  <property fmtid="{D5CDD505-2E9C-101B-9397-08002B2CF9AE}" pid="6" name="ContentTypeId">
    <vt:lpwstr>0x010100E008D042C8B98F4EAC07EAED7929CC0B</vt:lpwstr>
  </property>
  <property fmtid="{D5CDD505-2E9C-101B-9397-08002B2CF9AE}" pid="7" name="MediaServiceImageTags">
    <vt:lpwstr/>
  </property>
</Properties>
</file>